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sldIdLst>
    <p:sldId id="257" r:id="rId5"/>
    <p:sldId id="258" r:id="rId6"/>
    <p:sldId id="259" r:id="rId7"/>
    <p:sldId id="260" r:id="rId8"/>
    <p:sldId id="261" r:id="rId9"/>
    <p:sldId id="271" r:id="rId10"/>
    <p:sldId id="272" r:id="rId11"/>
    <p:sldId id="273" r:id="rId12"/>
    <p:sldId id="274" r:id="rId13"/>
    <p:sldId id="275" r:id="rId14"/>
    <p:sldId id="276" r:id="rId15"/>
    <p:sldId id="310" r:id="rId16"/>
    <p:sldId id="313" r:id="rId17"/>
    <p:sldId id="314" r:id="rId18"/>
    <p:sldId id="312" r:id="rId19"/>
    <p:sldId id="315" r:id="rId20"/>
    <p:sldId id="316" r:id="rId21"/>
    <p:sldId id="317" r:id="rId22"/>
    <p:sldId id="318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319" r:id="rId33"/>
    <p:sldId id="307" r:id="rId34"/>
    <p:sldId id="309" r:id="rId35"/>
    <p:sldId id="320" r:id="rId36"/>
    <p:sldId id="311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08" r:id="rId46"/>
    <p:sldId id="329" r:id="rId47"/>
    <p:sldId id="334" r:id="rId48"/>
    <p:sldId id="330" r:id="rId49"/>
    <p:sldId id="331" r:id="rId50"/>
    <p:sldId id="332" r:id="rId51"/>
    <p:sldId id="33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FF612D-8619-4721-A6D3-165169AFC4FD}" v="27" dt="2021-12-08T14:28:38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F1772799-C60A-4C20-AD22-8C01DCEB41A3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3D05AC7D-D43A-4B82-B78E-B93680ED26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63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47ABEF3-529B-45E0-94E6-D0F6E04CB8AD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4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82E96-3A61-401A-85FA-AD21C2588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BDCD5-C9E8-4EDB-A359-74AE628A6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3A271-225D-44F2-BAAE-8C79EF2E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87D7C-0F34-4662-882F-DE9C76EB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9AB64-4F23-466E-969B-505999C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0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601B3-62DA-4C71-83B0-ED5E9775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FE9078-E2FB-40C5-A8A4-A0E8BC59F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BA1D4-9900-4EAF-89C4-35F7592D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EC7F7-325D-4219-A75F-9AB8B217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AC4EC-476A-4CFE-8C38-C8934BE3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71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485139-E799-4B09-8D76-12398E015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B8C542-0AAB-4A1D-BD15-A579160B5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76034-D568-4F0F-A1A7-E0CA7BAE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83073-0146-4C77-A6DE-1C6E0C624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C6E65-34E5-4B15-A1F2-FAFEE342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9F766-C466-4B2B-BABC-2B838EB9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A2EA4-79F7-4A58-ABE1-894610594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20CB8-A562-4711-B9AA-184313D00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1A29F-AC49-4570-A613-A5E968DDB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9745D-7FA6-4829-9C17-43C3AC7F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93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5D960-0018-4F4C-BD34-D4F26355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EEBB3-0C82-47D7-AA5B-0A47D8E22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0A3DE-C2F8-463E-B605-73559FF2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F2983-B619-416B-9C06-B3AAC94F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2276A-146D-414F-8A53-9C6AB30F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4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D0C86-7CBD-4B4C-82B9-F69D99BC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7F1CC-D750-4EFC-AA80-C146CCB19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044AAF-5E4E-44BE-9D26-DEEF29989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1E342C-29AA-4BB1-B12B-F588A629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DEAA5-0FD2-4D56-8E04-FEB8E0DA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AEB42A-6CA2-44B7-8EAF-A70AD8BB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1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252A2-C272-4822-9927-A05B19D5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6E3B4-B8AC-45FC-B285-151FD60E9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525EE4-526B-4749-A6DD-D9C4928B1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93B112-3E63-4E55-AD17-1E409294F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B1736-D0C3-4035-9D92-9BD3111D8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19F43A-04E6-4879-AD2C-E3E6AE80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5AD5DF-5439-4073-A32A-32285857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5AC1F2-B02D-4EE0-9D43-A22335D9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3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9C3D0-8984-4DC8-991E-7AEF3FE2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CBD8B4-D007-4B68-A04C-41754F8D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F11330-BA67-4C69-BA49-4280B8D17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620FAA-C989-4BFF-9842-EB781E70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14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0826A0-CB5D-44AC-8E6F-85C40D25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62A7A-BD2E-481B-8BE7-8B896901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6BAE8-B9FE-4775-87E0-4C09FFAC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50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38376-570A-4566-A514-156304DE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C9650-AEB0-4AC2-9D89-9111E793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1C1934-853F-4FB3-ABA6-7D2509CCD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A65E98-3C78-4B0B-9BB7-C109A2CC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A9E0E4-95CF-4089-B5E6-A640FB56A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30A08-2396-4EF0-87B5-528E99AD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80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E8493-4416-4017-8303-741F3C68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C5F5B1-4DE3-49B1-ABD9-6048CE999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8AFC91-0861-47B2-8BC7-4F79D9883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098168-EC08-46CD-BCDB-82F0E2646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F82-E2F6-4E34-A740-7C4F31E1B497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6C938-80C9-48E0-A083-FD2F63E7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B2496-C8A0-4768-9675-7E85426C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F4D9-6E5F-4803-91E1-061D611B7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87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9FF6EB-7859-44FC-A1C1-E1993451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15AFDE-9136-4CB3-ABED-517E44D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2C9F1-29A1-4F98-9E03-EAA32A882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7F070F82-E2F6-4E34-A740-7C4F31E1B497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17929-49C9-4391-9068-B7AF5C4DE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0F051-4247-4ABA-B0AD-2D0A5CC60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100DF4D9-6E5F-4803-91E1-061D611B7B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55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도로, 길, 인도이(가) 표시된 사진&#10;&#10;자동 생성된 설명">
            <a:extLst>
              <a:ext uri="{FF2B5EF4-FFF2-40B4-BE49-F238E27FC236}">
                <a16:creationId xmlns:a16="http://schemas.microsoft.com/office/drawing/2014/main" id="{E05737EE-AD43-4182-A584-1876D5E1B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9"/>
            <a:ext cx="12192000" cy="68546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349DFE-D395-4128-BCF4-4ED667ABF2C5}"/>
              </a:ext>
            </a:extLst>
          </p:cNvPr>
          <p:cNvSpPr/>
          <p:nvPr/>
        </p:nvSpPr>
        <p:spPr>
          <a:xfrm>
            <a:off x="746449" y="3623733"/>
            <a:ext cx="9442580" cy="26416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21506-9340-4239-BE7A-90E44EA407B6}"/>
              </a:ext>
            </a:extLst>
          </p:cNvPr>
          <p:cNvSpPr txBox="1"/>
          <p:nvPr/>
        </p:nvSpPr>
        <p:spPr>
          <a:xfrm>
            <a:off x="1017901" y="3737674"/>
            <a:ext cx="3768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Team Project</a:t>
            </a:r>
            <a:endParaRPr lang="en-US" altLang="ko-KR" sz="4800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</a:endParaRPr>
          </a:p>
          <a:p>
            <a:r>
              <a:rPr lang="en-US" altLang="ko-KR" sz="4800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Smart Cane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D230-A078-4DC6-A872-3B2F48CCEACC}"/>
              </a:ext>
            </a:extLst>
          </p:cNvPr>
          <p:cNvSpPr txBox="1"/>
          <p:nvPr/>
        </p:nvSpPr>
        <p:spPr>
          <a:xfrm>
            <a:off x="7933587" y="4657780"/>
            <a:ext cx="2207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12</a:t>
            </a:r>
            <a:r>
              <a:rPr lang="ko-KR" altLang="en-US" sz="1600" b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조    </a:t>
            </a:r>
            <a:endParaRPr lang="en-US" altLang="ko-KR" sz="1600" b="1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2015318674 </a:t>
            </a:r>
            <a:r>
              <a:rPr lang="ko-KR" altLang="en-US" sz="1600" b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박일상</a:t>
            </a:r>
            <a:endParaRPr lang="en-US" altLang="ko-KR" sz="1600" b="1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2015310857</a:t>
            </a:r>
            <a:r>
              <a:rPr lang="ko-KR" altLang="en-US" sz="1600" b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박재덕</a:t>
            </a:r>
            <a:endParaRPr lang="en-US" altLang="ko-KR" sz="1600" b="1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2014311228 </a:t>
            </a:r>
            <a:r>
              <a:rPr lang="ko-KR" altLang="en-US" sz="1600" b="1" dirty="0" err="1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박거량</a:t>
            </a:r>
            <a:endParaRPr lang="en-US" altLang="ko-KR" sz="1600" b="1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735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460330" y="10826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사전 작동 설명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2" y="1556516"/>
            <a:ext cx="1101490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5) </a:t>
            </a:r>
            <a:r>
              <a:rPr kumimoji="1" lang="ko-KR" altLang="en-US" sz="2000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서보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모터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8F341-DCC5-4021-9299-C5892E98EBAB}"/>
              </a:ext>
            </a:extLst>
          </p:cNvPr>
          <p:cNvSpPr txBox="1"/>
          <p:nvPr/>
        </p:nvSpPr>
        <p:spPr>
          <a:xfrm>
            <a:off x="898938" y="2122094"/>
            <a:ext cx="924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“SG90” : 0~180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도까지의 회전이 가능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사용자의 명령에 따라 원하는 각도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,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속도로 움직임이 가능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지팡이 손잡이의 </a:t>
            </a:r>
            <a:r>
              <a:rPr lang="ko-KR" altLang="en-US" sz="16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햅틱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피드백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/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초음파 센서의 좌우 회전에 사용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46" y="3267848"/>
            <a:ext cx="38290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2291" name="_x230009600" descr="EMB000017245a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409" y="3267848"/>
            <a:ext cx="2676525" cy="25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71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460330" y="10826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사전 작동 설명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2" y="1556516"/>
            <a:ext cx="11014900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6) </a:t>
            </a:r>
            <a:r>
              <a:rPr kumimoji="1" lang="ko-KR" altLang="en-US" sz="2000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아두이노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Uno (R3)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8F341-DCC5-4021-9299-C5892E98EBAB}"/>
              </a:ext>
            </a:extLst>
          </p:cNvPr>
          <p:cNvSpPr txBox="1"/>
          <p:nvPr/>
        </p:nvSpPr>
        <p:spPr>
          <a:xfrm>
            <a:off x="898938" y="2122094"/>
            <a:ext cx="924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1) ~ 5)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의 센서 및 모듈을 연결하여 사용할 수 있는 보드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14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개의 디지털 입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/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출력 핀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, 6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개의 아날로그 입력  핀 구성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3313" name="_x230009520" descr="EMB000017245a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80" y="3189064"/>
            <a:ext cx="3602488" cy="33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K277306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26" y="3189064"/>
            <a:ext cx="3384699" cy="338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5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1E391E-3471-402B-A7AF-B0ACD96AAFFC}"/>
              </a:ext>
            </a:extLst>
          </p:cNvPr>
          <p:cNvGrpSpPr/>
          <p:nvPr/>
        </p:nvGrpSpPr>
        <p:grpSpPr>
          <a:xfrm>
            <a:off x="499258" y="3429000"/>
            <a:ext cx="2227256" cy="2227256"/>
            <a:chOff x="440129" y="3399217"/>
            <a:chExt cx="2227256" cy="22272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5467C3-AD7D-4EB0-AF62-DE173C988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29" y="3399217"/>
              <a:ext cx="2227256" cy="222725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B23DC72-CB27-4B95-A7FE-2172411D4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278" y="4302185"/>
              <a:ext cx="560151" cy="56015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8212745-0B7F-4F29-9DC3-4DC390B9AA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06" y="4719054"/>
            <a:ext cx="991662" cy="5518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B358C8-2921-4581-8937-8A7747CDD6F3}"/>
              </a:ext>
            </a:extLst>
          </p:cNvPr>
          <p:cNvSpPr txBox="1"/>
          <p:nvPr/>
        </p:nvSpPr>
        <p:spPr>
          <a:xfrm>
            <a:off x="460330" y="1082644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시나리오 </a:t>
            </a:r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1: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장애물 접근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58F341-DCC5-4021-9299-C5892E98EBAB}"/>
              </a:ext>
            </a:extLst>
          </p:cNvPr>
          <p:cNvSpPr txBox="1"/>
          <p:nvPr/>
        </p:nvSpPr>
        <p:spPr>
          <a:xfrm>
            <a:off x="4799847" y="3762752"/>
            <a:ext cx="7392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손잡이에 부착된 </a:t>
            </a:r>
            <a:r>
              <a:rPr lang="ko-KR" altLang="en-US" sz="16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서보모터가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장애물과 거리가 가까워 질수록 빠르게 회전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444444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사용자에게 장애물 접근에 대한 정보를 제공</a:t>
            </a:r>
            <a:endParaRPr lang="en-US" altLang="ko-KR" sz="1600" dirty="0">
              <a:solidFill>
                <a:srgbClr val="444444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E6D38E-CBAD-408D-AF82-328856C55FEA}"/>
              </a:ext>
            </a:extLst>
          </p:cNvPr>
          <p:cNvSpPr/>
          <p:nvPr/>
        </p:nvSpPr>
        <p:spPr>
          <a:xfrm>
            <a:off x="460330" y="5147083"/>
            <a:ext cx="1085606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0136E-C104-425C-8A58-2FCA7499A60F}"/>
              </a:ext>
            </a:extLst>
          </p:cNvPr>
          <p:cNvSpPr txBox="1"/>
          <p:nvPr/>
        </p:nvSpPr>
        <p:spPr>
          <a:xfrm>
            <a:off x="583180" y="2190896"/>
            <a:ext cx="46697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스마트 지팡이 소지한 시각장애인에게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</a:t>
            </a:r>
          </a:p>
          <a:p>
            <a:pPr lvl="0">
              <a:defRPr/>
            </a:pP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  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장애물 접근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지팡이와 장애물 사이의 거리를 초음파 센서를 통해 측정</a:t>
            </a:r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6E4A8E-1E43-4B84-8C2F-FF20900ADA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22" y="2137623"/>
            <a:ext cx="991662" cy="1030227"/>
          </a:xfrm>
          <a:prstGeom prst="rect">
            <a:avLst/>
          </a:prstGeom>
        </p:spPr>
      </p:pic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CDEE2004-BA89-46EB-A453-EDC6C32CD243}"/>
              </a:ext>
            </a:extLst>
          </p:cNvPr>
          <p:cNvSpPr/>
          <p:nvPr/>
        </p:nvSpPr>
        <p:spPr>
          <a:xfrm>
            <a:off x="7762672" y="1931463"/>
            <a:ext cx="1682885" cy="256054"/>
          </a:xfrm>
          <a:prstGeom prst="flowChartTerminator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9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0.1375 0.0027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1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accel="8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3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5 0.00278 L 0.23164 0.0027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7" grpId="0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B358C8-2921-4581-8937-8A7747CDD6F3}"/>
              </a:ext>
            </a:extLst>
          </p:cNvPr>
          <p:cNvSpPr txBox="1"/>
          <p:nvPr/>
        </p:nvSpPr>
        <p:spPr>
          <a:xfrm>
            <a:off x="460330" y="1082644"/>
            <a:ext cx="5110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시나리오 </a:t>
            </a:r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2: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조이스틱으로 초음파 센서 제어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E6D38E-CBAD-408D-AF82-328856C55FEA}"/>
              </a:ext>
            </a:extLst>
          </p:cNvPr>
          <p:cNvSpPr/>
          <p:nvPr/>
        </p:nvSpPr>
        <p:spPr>
          <a:xfrm>
            <a:off x="460330" y="5147083"/>
            <a:ext cx="1085606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0136E-C104-425C-8A58-2FCA7499A60F}"/>
              </a:ext>
            </a:extLst>
          </p:cNvPr>
          <p:cNvSpPr txBox="1"/>
          <p:nvPr/>
        </p:nvSpPr>
        <p:spPr>
          <a:xfrm>
            <a:off x="583180" y="2190896"/>
            <a:ext cx="4669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사용자가 조이스틱을 회전</a:t>
            </a:r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68D1D1-1BC1-4486-ABFA-0B2946FBB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58" y="3919568"/>
            <a:ext cx="877611" cy="877611"/>
          </a:xfrm>
          <a:prstGeom prst="rect">
            <a:avLst/>
          </a:prstGeom>
        </p:spPr>
      </p:pic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57773FAE-0556-424A-AE5A-256EBF6A984F}"/>
              </a:ext>
            </a:extLst>
          </p:cNvPr>
          <p:cNvSpPr/>
          <p:nvPr/>
        </p:nvSpPr>
        <p:spPr>
          <a:xfrm>
            <a:off x="1099226" y="3579779"/>
            <a:ext cx="710119" cy="2827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F0F8B213-5870-4033-93CD-CFD70B2354D9}"/>
              </a:ext>
            </a:extLst>
          </p:cNvPr>
          <p:cNvSpPr/>
          <p:nvPr/>
        </p:nvSpPr>
        <p:spPr>
          <a:xfrm rot="10800000">
            <a:off x="2026123" y="3579779"/>
            <a:ext cx="710119" cy="2827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1C1F07-FB63-4F81-B9FE-DA64A4C97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40" y="2335215"/>
            <a:ext cx="2539682" cy="25396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BDDBD7-FABF-4114-9D2C-2A4B709EC1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008225" y="3624035"/>
            <a:ext cx="433691" cy="4336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2D6B41-C603-40AB-9E13-E837C550C3BB}"/>
              </a:ext>
            </a:extLst>
          </p:cNvPr>
          <p:cNvSpPr txBox="1"/>
          <p:nvPr/>
        </p:nvSpPr>
        <p:spPr>
          <a:xfrm>
            <a:off x="5525729" y="21582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지팡이에 부착된 초음파 센서의 방향이 같이 움직임</a:t>
            </a:r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3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 animBg="1"/>
      <p:bldP spid="20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3A9468-AE71-431D-A388-C9D66214FA12}"/>
              </a:ext>
            </a:extLst>
          </p:cNvPr>
          <p:cNvGrpSpPr/>
          <p:nvPr/>
        </p:nvGrpSpPr>
        <p:grpSpPr>
          <a:xfrm>
            <a:off x="5247205" y="3456823"/>
            <a:ext cx="2918392" cy="1777877"/>
            <a:chOff x="2440360" y="4916799"/>
            <a:chExt cx="3231097" cy="1854739"/>
          </a:xfrm>
        </p:grpSpPr>
        <p:sp>
          <p:nvSpPr>
            <p:cNvPr id="21" name="폭발: 8pt 20">
              <a:extLst>
                <a:ext uri="{FF2B5EF4-FFF2-40B4-BE49-F238E27FC236}">
                  <a16:creationId xmlns:a16="http://schemas.microsoft.com/office/drawing/2014/main" id="{3A5582F6-BDBB-4AAF-B014-A98CF8A706BB}"/>
                </a:ext>
              </a:extLst>
            </p:cNvPr>
            <p:cNvSpPr/>
            <p:nvPr/>
          </p:nvSpPr>
          <p:spPr>
            <a:xfrm rot="13728086">
              <a:off x="3012559" y="4857019"/>
              <a:ext cx="1854739" cy="197429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22F081-0176-4E29-B729-C5A45092B7CC}"/>
                </a:ext>
              </a:extLst>
            </p:cNvPr>
            <p:cNvSpPr txBox="1"/>
            <p:nvPr/>
          </p:nvSpPr>
          <p:spPr>
            <a:xfrm>
              <a:off x="2440360" y="5522592"/>
              <a:ext cx="1603137" cy="3852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B28536-AB5D-4435-AA91-C5C5D23E68F7}"/>
                </a:ext>
              </a:extLst>
            </p:cNvPr>
            <p:cNvSpPr txBox="1"/>
            <p:nvPr/>
          </p:nvSpPr>
          <p:spPr>
            <a:xfrm>
              <a:off x="3847827" y="5967009"/>
              <a:ext cx="1823630" cy="3852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</p:grp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8F7817E-7C45-4640-A9A5-4DBB2EE4F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57" y="3298038"/>
            <a:ext cx="2143125" cy="2143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B358C8-2921-4581-8937-8A7747CDD6F3}"/>
              </a:ext>
            </a:extLst>
          </p:cNvPr>
          <p:cNvSpPr txBox="1"/>
          <p:nvPr/>
        </p:nvSpPr>
        <p:spPr>
          <a:xfrm>
            <a:off x="460330" y="1082644"/>
            <a:ext cx="5367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시나리오 </a:t>
            </a:r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3: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사용자가 지팡이를 떨어트린 경우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E6D38E-CBAD-408D-AF82-328856C55FEA}"/>
              </a:ext>
            </a:extLst>
          </p:cNvPr>
          <p:cNvSpPr/>
          <p:nvPr/>
        </p:nvSpPr>
        <p:spPr>
          <a:xfrm>
            <a:off x="460330" y="5147083"/>
            <a:ext cx="1085606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0136E-C104-425C-8A58-2FCA7499A60F}"/>
              </a:ext>
            </a:extLst>
          </p:cNvPr>
          <p:cNvSpPr txBox="1"/>
          <p:nvPr/>
        </p:nvSpPr>
        <p:spPr>
          <a:xfrm>
            <a:off x="583180" y="2190896"/>
            <a:ext cx="4669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kumimoji="1"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사용자가 지팡이를 놓치거나 떨어 트린 경우 </a:t>
            </a:r>
            <a:r>
              <a:rPr kumimoji="1" lang="ko-KR" altLang="en-US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내장된 </a:t>
            </a:r>
            <a:r>
              <a:rPr kumimoji="1" lang="ko-KR" altLang="en-US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부저를</a:t>
            </a:r>
            <a:r>
              <a:rPr kumimoji="1" lang="ko-KR" altLang="en-US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통해 주변에 경고 및 사용자가 지팡이의 위치를 찾게 </a:t>
            </a:r>
            <a:r>
              <a:rPr kumimoji="1" lang="ko-KR" altLang="en-US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도와줌</a:t>
            </a:r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1C1F07-FB63-4F81-B9FE-DA64A4C97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60" y="3807413"/>
            <a:ext cx="1545003" cy="1545003"/>
          </a:xfrm>
          <a:prstGeom prst="rect">
            <a:avLst/>
          </a:prstGeom>
        </p:spPr>
      </p:pic>
      <p:pic>
        <p:nvPicPr>
          <p:cNvPr id="16" name="Picture 2" descr="발표 픽토그램 스톡 벡터, 이미지 및 벡터 아트 | Shutterstock">
            <a:extLst>
              <a:ext uri="{FF2B5EF4-FFF2-40B4-BE49-F238E27FC236}">
                <a16:creationId xmlns:a16="http://schemas.microsoft.com/office/drawing/2014/main" id="{6115159E-8019-45C2-B8CC-C2CFEDF53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34710" t="31590" r="32070" b="38100"/>
          <a:stretch>
            <a:fillRect/>
          </a:stretch>
        </p:blipFill>
        <p:spPr>
          <a:xfrm rot="17119096">
            <a:off x="6316091" y="4111022"/>
            <a:ext cx="404732" cy="397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44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0.11979 -4.07407E-6 C 0.17343 -4.07407E-6 0.23958 0.02269 0.23958 0.04121 L 0.23958 0.0826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0.25534 1.48148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467C3-AD7D-4EB0-AF62-DE173C988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38" y="3370532"/>
            <a:ext cx="2227256" cy="22272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8B358C8-2921-4581-8937-8A7747CDD6F3}"/>
              </a:ext>
            </a:extLst>
          </p:cNvPr>
          <p:cNvSpPr txBox="1"/>
          <p:nvPr/>
        </p:nvSpPr>
        <p:spPr>
          <a:xfrm>
            <a:off x="460330" y="1082644"/>
            <a:ext cx="4626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시나리오 </a:t>
            </a:r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4: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보호자에게 </a:t>
            </a:r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GPS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정보 전송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E6D38E-CBAD-408D-AF82-328856C55FEA}"/>
              </a:ext>
            </a:extLst>
          </p:cNvPr>
          <p:cNvSpPr/>
          <p:nvPr/>
        </p:nvSpPr>
        <p:spPr>
          <a:xfrm>
            <a:off x="460330" y="5147083"/>
            <a:ext cx="1085606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ECA11A-B7ED-440E-824C-92F04E6B2C4E}"/>
              </a:ext>
            </a:extLst>
          </p:cNvPr>
          <p:cNvGrpSpPr/>
          <p:nvPr/>
        </p:nvGrpSpPr>
        <p:grpSpPr>
          <a:xfrm rot="3190816">
            <a:off x="637520" y="3245344"/>
            <a:ext cx="1826466" cy="1097234"/>
            <a:chOff x="2440359" y="4916799"/>
            <a:chExt cx="3231097" cy="18993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29AB1B-A7D8-4383-9081-0021F9645D00}"/>
                </a:ext>
              </a:extLst>
            </p:cNvPr>
            <p:cNvSpPr txBox="1"/>
            <p:nvPr/>
          </p:nvSpPr>
          <p:spPr>
            <a:xfrm>
              <a:off x="2440359" y="6176818"/>
              <a:ext cx="1603137" cy="639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  <p:sp>
          <p:nvSpPr>
            <p:cNvPr id="20" name="폭발: 8pt 19">
              <a:extLst>
                <a:ext uri="{FF2B5EF4-FFF2-40B4-BE49-F238E27FC236}">
                  <a16:creationId xmlns:a16="http://schemas.microsoft.com/office/drawing/2014/main" id="{FE50F5F0-3645-4E02-B616-D4BD092910FF}"/>
                </a:ext>
              </a:extLst>
            </p:cNvPr>
            <p:cNvSpPr/>
            <p:nvPr/>
          </p:nvSpPr>
          <p:spPr>
            <a:xfrm rot="13728086">
              <a:off x="3012559" y="4857019"/>
              <a:ext cx="1854739" cy="197429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266DBC-602C-4649-AFC9-67CCC9C980CC}"/>
                </a:ext>
              </a:extLst>
            </p:cNvPr>
            <p:cNvSpPr txBox="1"/>
            <p:nvPr/>
          </p:nvSpPr>
          <p:spPr>
            <a:xfrm>
              <a:off x="3847828" y="6092842"/>
              <a:ext cx="1823628" cy="639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E10136E-C104-425C-8A58-2FCA7499A60F}"/>
              </a:ext>
            </a:extLst>
          </p:cNvPr>
          <p:cNvSpPr txBox="1"/>
          <p:nvPr/>
        </p:nvSpPr>
        <p:spPr>
          <a:xfrm>
            <a:off x="583180" y="2190896"/>
            <a:ext cx="7443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사용자가 조이스틱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푸쉬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혹은 어플리케이션 위치 전송 버튼 클릭</a:t>
            </a:r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사용자의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GPS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정보가 등록한 보호자에게 메시지로 전송됨</a:t>
            </a:r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6" name="Picture 2" descr="시내버스 무료 와이파이 이용방법 CHECK! : 네이버 포스트">
            <a:extLst>
              <a:ext uri="{FF2B5EF4-FFF2-40B4-BE49-F238E27FC236}">
                <a16:creationId xmlns:a16="http://schemas.microsoft.com/office/drawing/2014/main" id="{9E61D152-5B2C-4518-9D5E-EB2924EFB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8330" t="16320" r="7910" b="16900"/>
          <a:stretch>
            <a:fillRect/>
          </a:stretch>
        </p:blipFill>
        <p:spPr>
          <a:xfrm rot="3267209">
            <a:off x="3891242" y="3512862"/>
            <a:ext cx="349536" cy="27869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3694490-65AA-4D42-994B-8D207A63CA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9" y="4107319"/>
            <a:ext cx="877611" cy="8776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8EA7A5-9176-4E32-8016-A6B490BDAE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956844"/>
            <a:ext cx="1178560" cy="1178560"/>
          </a:xfrm>
          <a:prstGeom prst="rect">
            <a:avLst/>
          </a:prstGeom>
        </p:spPr>
      </p:pic>
      <p:pic>
        <p:nvPicPr>
          <p:cNvPr id="24" name="Picture 2" descr="시내버스 무료 와이파이 이용방법 CHECK! : 네이버 포스트">
            <a:extLst>
              <a:ext uri="{FF2B5EF4-FFF2-40B4-BE49-F238E27FC236}">
                <a16:creationId xmlns:a16="http://schemas.microsoft.com/office/drawing/2014/main" id="{EFB94D2D-345F-496C-BF0D-B362A08FC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8330" t="16320" r="7910" b="16900"/>
          <a:stretch>
            <a:fillRect/>
          </a:stretch>
        </p:blipFill>
        <p:spPr>
          <a:xfrm rot="18494588">
            <a:off x="7928648" y="3590273"/>
            <a:ext cx="349536" cy="27869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9C847-3AC4-45AC-9EFC-DB04833C1D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59" y="3336250"/>
            <a:ext cx="631919" cy="6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39CE8DD7-7D80-4AD8-BEC7-4622151D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57" y="3216758"/>
            <a:ext cx="2143125" cy="214312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74CFAEB-C341-4A7E-8D42-502BE724DF3C}"/>
              </a:ext>
            </a:extLst>
          </p:cNvPr>
          <p:cNvGrpSpPr/>
          <p:nvPr/>
        </p:nvGrpSpPr>
        <p:grpSpPr>
          <a:xfrm>
            <a:off x="7719851" y="2553735"/>
            <a:ext cx="2918392" cy="1777877"/>
            <a:chOff x="2440360" y="4916799"/>
            <a:chExt cx="3231097" cy="1854739"/>
          </a:xfrm>
        </p:grpSpPr>
        <p:sp>
          <p:nvSpPr>
            <p:cNvPr id="28" name="폭발: 8pt 27">
              <a:extLst>
                <a:ext uri="{FF2B5EF4-FFF2-40B4-BE49-F238E27FC236}">
                  <a16:creationId xmlns:a16="http://schemas.microsoft.com/office/drawing/2014/main" id="{B04E4E79-4932-407B-8ADA-4C97D2700CE1}"/>
                </a:ext>
              </a:extLst>
            </p:cNvPr>
            <p:cNvSpPr/>
            <p:nvPr/>
          </p:nvSpPr>
          <p:spPr>
            <a:xfrm rot="13728086">
              <a:off x="3012559" y="4857019"/>
              <a:ext cx="1854739" cy="197429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8A4686-6615-4DC4-879D-8E6E418838A3}"/>
                </a:ext>
              </a:extLst>
            </p:cNvPr>
            <p:cNvSpPr txBox="1"/>
            <p:nvPr/>
          </p:nvSpPr>
          <p:spPr>
            <a:xfrm>
              <a:off x="2440360" y="5522592"/>
              <a:ext cx="1603137" cy="3852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CEDCCD-6A88-4F3E-BA9B-415E402099E1}"/>
                </a:ext>
              </a:extLst>
            </p:cNvPr>
            <p:cNvSpPr txBox="1"/>
            <p:nvPr/>
          </p:nvSpPr>
          <p:spPr>
            <a:xfrm>
              <a:off x="3847827" y="5967009"/>
              <a:ext cx="1823630" cy="3852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B358C8-2921-4581-8937-8A7747CDD6F3}"/>
              </a:ext>
            </a:extLst>
          </p:cNvPr>
          <p:cNvSpPr txBox="1"/>
          <p:nvPr/>
        </p:nvSpPr>
        <p:spPr>
          <a:xfrm>
            <a:off x="460330" y="1082644"/>
            <a:ext cx="5694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시나리오 </a:t>
            </a:r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5: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어플리케이션 </a:t>
            </a:r>
            <a:r>
              <a:rPr lang="ko-KR" altLang="en-US" sz="2000" dirty="0" err="1">
                <a:latin typeface="Arial" panose="020B0604020202020204" pitchFamily="34" charset="0"/>
                <a:ea typeface="나눔스퀘어 ExtraBold" panose="020B0600000101010101" pitchFamily="50" charset="-127"/>
              </a:rPr>
              <a:t>부저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 버튼을 누른 경우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E6D38E-CBAD-408D-AF82-328856C55FEA}"/>
              </a:ext>
            </a:extLst>
          </p:cNvPr>
          <p:cNvSpPr/>
          <p:nvPr/>
        </p:nvSpPr>
        <p:spPr>
          <a:xfrm>
            <a:off x="460330" y="5147083"/>
            <a:ext cx="1085606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0136E-C104-425C-8A58-2FCA7499A60F}"/>
              </a:ext>
            </a:extLst>
          </p:cNvPr>
          <p:cNvSpPr txBox="1"/>
          <p:nvPr/>
        </p:nvSpPr>
        <p:spPr>
          <a:xfrm>
            <a:off x="583180" y="2190896"/>
            <a:ext cx="7443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시각장애인 사용자가 집안에 위치한 지팡이를 찾지 못함</a:t>
            </a:r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어플리케이션의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버튼을 누르면 원격으로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부저를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울림</a:t>
            </a:r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6" name="Picture 2" descr="시내버스 무료 와이파이 이용방법 CHECK! : 네이버 포스트">
            <a:extLst>
              <a:ext uri="{FF2B5EF4-FFF2-40B4-BE49-F238E27FC236}">
                <a16:creationId xmlns:a16="http://schemas.microsoft.com/office/drawing/2014/main" id="{9E61D152-5B2C-4518-9D5E-EB2924EFB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8330" t="16320" r="7910" b="16900"/>
          <a:stretch>
            <a:fillRect/>
          </a:stretch>
        </p:blipFill>
        <p:spPr>
          <a:xfrm rot="3267209">
            <a:off x="3471718" y="3533229"/>
            <a:ext cx="349536" cy="27869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4" name="Picture 2" descr="시내버스 무료 와이파이 이용방법 CHECK! : 네이버 포스트">
            <a:extLst>
              <a:ext uri="{FF2B5EF4-FFF2-40B4-BE49-F238E27FC236}">
                <a16:creationId xmlns:a16="http://schemas.microsoft.com/office/drawing/2014/main" id="{EFB94D2D-345F-496C-BF0D-B362A08FC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8330" t="16320" r="7910" b="16900"/>
          <a:stretch>
            <a:fillRect/>
          </a:stretch>
        </p:blipFill>
        <p:spPr>
          <a:xfrm rot="18494588">
            <a:off x="7928648" y="3590273"/>
            <a:ext cx="349536" cy="27869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C8C994-8F05-4223-BBB3-735ECE8F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91" y="3777610"/>
            <a:ext cx="1545003" cy="1545003"/>
          </a:xfrm>
          <a:prstGeom prst="rect">
            <a:avLst/>
          </a:prstGeom>
        </p:spPr>
      </p:pic>
      <p:pic>
        <p:nvPicPr>
          <p:cNvPr id="26" name="Picture 2" descr="발표 픽토그램 스톡 벡터, 이미지 및 벡터 아트 | Shutterstock">
            <a:extLst>
              <a:ext uri="{FF2B5EF4-FFF2-40B4-BE49-F238E27FC236}">
                <a16:creationId xmlns:a16="http://schemas.microsoft.com/office/drawing/2014/main" id="{6EFA9025-A635-4A60-981E-0B2993309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34710" t="31590" r="32070" b="38100"/>
          <a:stretch>
            <a:fillRect/>
          </a:stretch>
        </p:blipFill>
        <p:spPr>
          <a:xfrm rot="17119096">
            <a:off x="8638086" y="3580088"/>
            <a:ext cx="404732" cy="397708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AC34C3-A077-4088-9573-2A5C1EADD1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00" y="3795571"/>
            <a:ext cx="544766" cy="5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41784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8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15511" y="1025689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추진 일정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21695" y="1554610"/>
          <a:ext cx="10283248" cy="5045939"/>
        </p:xfrm>
        <a:graphic>
          <a:graphicData uri="http://schemas.openxmlformats.org/drawingml/2006/table">
            <a:tbl>
              <a:tblPr/>
              <a:tblGrid>
                <a:gridCol w="230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50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82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1468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추진 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추진 일정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12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9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아이디어 회의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및 자료조사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4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무선전력전송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시스템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35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추가 기능 회의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지팡이 디자인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설계 및 제작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35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초음파 센서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35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부저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3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서보모터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 및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추가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34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무선전력전송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시스템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43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최종 시뮬레이션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및 보완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55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최종 점검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413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최종 보고서 작성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및 발표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1463" marR="61463" marT="40975" marB="40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76663" y="1869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47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59861" y="1090809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추진 일정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1) 9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월 </a:t>
            </a: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4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주 </a:t>
            </a: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~ 10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월 </a:t>
            </a: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4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주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- 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아이디어 회의 및 자료조사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무선전력전송 송신부 설계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추가 기능 회의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지팡이 디자인 설계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- 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추가 기능 회의 결과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조이스틱을 통한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서보모터의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활용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어플리케이션 제작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부저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, GPS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메세지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) </a:t>
            </a:r>
          </a:p>
          <a:p>
            <a:pPr latinLnBrk="0">
              <a:lnSpc>
                <a:spcPct val="150000"/>
              </a:lnSpc>
            </a:pP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2) 11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월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주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~ 11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월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4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주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- 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무선전력전송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수신부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설계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지팡이 디자인 제작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아두이노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및 센서 구현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무선전력전송 시스템 구현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3) 12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월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주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~ 12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월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3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주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- 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최종 시뮬레이션 및 보완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최종 점검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최종 보고서 작성 및 발표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72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56731" y="1148887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설계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1) Class E Power Amplifier Design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1177100" y="2254715"/>
            <a:ext cx="11014900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-  Load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의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임피던스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Z = a + </a:t>
            </a:r>
            <a:r>
              <a:rPr kumimoji="1" lang="en-US" altLang="ko-KR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jb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[ohm]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에서 </a:t>
            </a:r>
            <a:r>
              <a:rPr kumimoji="1" lang="en-US" altLang="ko-KR" b="1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Vdd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= 12 V, a = 30, b = 20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으로 두고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   시뮬레이션 결과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42dbm(15.8W)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의 전력에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95.7%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에 가까운 효율로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PA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설계 완료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2049" name="_x229436568" descr="EMB000017245a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2" y="3398004"/>
            <a:ext cx="5090652" cy="303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2051" name="_x229436008" descr="EMB000017245a1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254" y="3398004"/>
            <a:ext cx="6680402" cy="303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73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38087F-FA77-4DED-9559-762020044DDB}"/>
              </a:ext>
            </a:extLst>
          </p:cNvPr>
          <p:cNvSpPr txBox="1"/>
          <p:nvPr/>
        </p:nvSpPr>
        <p:spPr>
          <a:xfrm>
            <a:off x="4366196" y="93072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Contents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FFEAA-0116-486F-A8C6-92242C7B7C2A}"/>
              </a:ext>
            </a:extLst>
          </p:cNvPr>
          <p:cNvSpPr txBox="1"/>
          <p:nvPr/>
        </p:nvSpPr>
        <p:spPr>
          <a:xfrm>
            <a:off x="4450080" y="1859560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E1EDA-E70C-4A90-8F5F-06DCC320123F}"/>
              </a:ext>
            </a:extLst>
          </p:cNvPr>
          <p:cNvSpPr txBox="1"/>
          <p:nvPr/>
        </p:nvSpPr>
        <p:spPr>
          <a:xfrm>
            <a:off x="4450080" y="2871569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8D6DD-E4DA-4C72-8CB2-4735E9E0813E}"/>
              </a:ext>
            </a:extLst>
          </p:cNvPr>
          <p:cNvSpPr txBox="1"/>
          <p:nvPr/>
        </p:nvSpPr>
        <p:spPr>
          <a:xfrm>
            <a:off x="4450080" y="3903898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3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DC6-96C4-4CE9-9923-42D98764EFF6}"/>
              </a:ext>
            </a:extLst>
          </p:cNvPr>
          <p:cNvSpPr txBox="1"/>
          <p:nvPr/>
        </p:nvSpPr>
        <p:spPr>
          <a:xfrm>
            <a:off x="4450080" y="4917183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4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9ED4D4-DCF1-4680-9A9B-2DBA45059AEA}"/>
              </a:ext>
            </a:extLst>
          </p:cNvPr>
          <p:cNvSpPr/>
          <p:nvPr/>
        </p:nvSpPr>
        <p:spPr>
          <a:xfrm flipV="1">
            <a:off x="4472876" y="1485618"/>
            <a:ext cx="7719124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182154-6E93-4972-907D-791AA9A05F73}"/>
              </a:ext>
            </a:extLst>
          </p:cNvPr>
          <p:cNvSpPr txBox="1"/>
          <p:nvPr/>
        </p:nvSpPr>
        <p:spPr>
          <a:xfrm>
            <a:off x="4731118" y="2361420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개발 배경 및 시스템 구현도 설명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03D326-2705-4AE6-9661-DD4C5E90190B}"/>
              </a:ext>
            </a:extLst>
          </p:cNvPr>
          <p:cNvSpPr txBox="1"/>
          <p:nvPr/>
        </p:nvSpPr>
        <p:spPr>
          <a:xfrm>
            <a:off x="4731118" y="336273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코드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&amp;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 어플리케이션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&amp; 3D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프린팅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3B5E4-FC5B-48D8-A99B-FEF87529D207}"/>
              </a:ext>
            </a:extLst>
          </p:cNvPr>
          <p:cNvSpPr txBox="1"/>
          <p:nvPr/>
        </p:nvSpPr>
        <p:spPr>
          <a:xfrm>
            <a:off x="4731118" y="4383803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완성된 스마트 지팡이 구현 영상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pic>
        <p:nvPicPr>
          <p:cNvPr id="7" name="그림 6" descr="밤하늘이(가) 표시된 사진&#10;&#10;자동 생성된 설명">
            <a:extLst>
              <a:ext uri="{FF2B5EF4-FFF2-40B4-BE49-F238E27FC236}">
                <a16:creationId xmlns:a16="http://schemas.microsoft.com/office/drawing/2014/main" id="{3075457A-B6A5-48C2-B1F4-6C0863AD88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87" y="1253892"/>
            <a:ext cx="4476867" cy="4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3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56731" y="1067950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설계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2) Impedance Matching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4265737" y="1461173"/>
            <a:ext cx="8654173" cy="1287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- 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a = 30, b = 20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의 값을 대입하여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Single-ended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방식을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통해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차 확인 후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, </a:t>
            </a:r>
          </a:p>
          <a:p>
            <a:pPr latinLnBrk="0">
              <a:lnSpc>
                <a:spcPct val="150000"/>
              </a:lnSpc>
            </a:pP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  이에 따라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Differential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구조로 변환해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임피던스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매칭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결과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,</a:t>
            </a: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  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L = 0.5 </a:t>
            </a:r>
            <a:r>
              <a:rPr kumimoji="1" lang="en-US" altLang="ko-KR" b="1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uH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, C = 390 </a:t>
            </a:r>
            <a:r>
              <a:rPr kumimoji="1" lang="en-US" altLang="ko-KR" b="1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pf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의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소자값을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결정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3073" name="_x229433928" descr="EMB000017245a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1" y="3367724"/>
            <a:ext cx="6004601" cy="28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2049" name="_x229436488" descr="EMB000017245a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23" y="2863732"/>
            <a:ext cx="4513006" cy="38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800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16020" y="1147769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설계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3) Load-pull simulation 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회로 뒤에 </a:t>
            </a:r>
            <a:r>
              <a:rPr kumimoji="1" lang="ko-KR" altLang="en-US" sz="2000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임피던스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2000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매칭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회로 추가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4097" name="_x229434968" descr="EMB000017245a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03" y="3259395"/>
            <a:ext cx="8544161" cy="32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1177100" y="2254715"/>
            <a:ext cx="11014900" cy="45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- 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시뮬레이션 결과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,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Load-pull simulation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과 유사한 성능을 내는 것을 확인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563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56731" y="1169461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설계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50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4) Rectifier Design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1177100" y="2254715"/>
            <a:ext cx="11014900" cy="45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- 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최종적으로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41dBm(12.6W)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의 전력과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10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옴의 </a:t>
            </a:r>
            <a:r>
              <a:rPr kumimoji="1" lang="en-US" altLang="ko-KR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Rload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에서 시뮬레이션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효율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: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85.658%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5121" name="_x229436488" descr="EMB000017245a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5" y="2870084"/>
            <a:ext cx="5170275" cy="3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5123" name="_x229437048" descr="EMB000017245a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17" y="2826960"/>
            <a:ext cx="4937179" cy="375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55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681686" y="1124672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설계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5) Impedance Matching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1177100" y="2254715"/>
            <a:ext cx="11014900" cy="45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-  Rectifier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입력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임피던스와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50ohm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의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임피던스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매칭을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통해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L = 0.491 </a:t>
            </a:r>
            <a:r>
              <a:rPr kumimoji="1" lang="en-US" altLang="ko-KR" b="1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uH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, C = 2820 pF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의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소자값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결정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025" name="_x229433928" descr="EMB000017245a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6" y="3141407"/>
            <a:ext cx="5158675" cy="31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027" name="_x229434088" descr="EMB000017245a5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80" y="3283283"/>
            <a:ext cx="5238295" cy="284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824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56731" y="1173947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설계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50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6) Coil EM Simulation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911629" y="2254715"/>
            <a:ext cx="11014900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무선 전력 전송의 구현을 위해 송신부와 수신부의 전력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전송이 가능한 형태의 코일 설계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    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이를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schematic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에 포함시켜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coupling coil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과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Rectifier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를 결합시켜 시뮬레이션 결과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효율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: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84.442%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3073" name="_x35136376" descr="EMB000017245a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830" y="3347884"/>
            <a:ext cx="3576137" cy="33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3075" name="_x128597432" descr="EMB000017245a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89" y="3178045"/>
            <a:ext cx="4876800" cy="362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58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26653" y="114209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설계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7) Transmitter / Coupling Coils / Receiver 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통합 시뮬레이션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4097" name="_x234947160" descr="EMB000017245a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961" y="2254715"/>
            <a:ext cx="7000568" cy="432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911629" y="2254715"/>
            <a:ext cx="11014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Transmitter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효율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: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96.653%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Coupling Coils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효율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: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93.154%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Receiver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효율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: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93.326%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System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의 전체 효율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: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84.026%</a:t>
            </a:r>
          </a:p>
        </p:txBody>
      </p:sp>
    </p:spTree>
    <p:extLst>
      <p:ext uri="{BB962C8B-B14F-4D97-AF65-F5344CB8AC3E}">
        <p14:creationId xmlns:p14="http://schemas.microsoft.com/office/powerpoint/2010/main" val="56426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56731" y="1201358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구현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1) 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실제 무선 전력 전송 구성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911629" y="2254715"/>
            <a:ext cx="11014900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직접 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PCB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기판에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Transmitter / Coupling Coils / Receiver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구현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설계 회로와 실제 회로의 오차에 맞춰 소자들을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튜닝하여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최종 무선 전력 전송 시스템 구현</a:t>
            </a: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5121" name="_x128597432" descr="EMB000017245a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59" y="3308859"/>
            <a:ext cx="7836466" cy="308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64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56731" y="117432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구현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2) 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배터리 충전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911629" y="2254715"/>
            <a:ext cx="1101490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완성 된 </a:t>
            </a:r>
            <a:r>
              <a:rPr kumimoji="1" lang="ko-KR" altLang="en-US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수신부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회로를 배터리와 연결하여 충전이 되는 것을 확인 완료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6145" name="_x128597432" descr="EMB000017245a6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196" y="2912572"/>
            <a:ext cx="5868293" cy="368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756731" y="1100370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전송 시스템 구현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1" y="1684849"/>
            <a:ext cx="11014900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3) 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무선 전력 전송 시스템 송신부 </a:t>
            </a: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전체 시스템 효율 측정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261269" y="2948950"/>
          <a:ext cx="10315620" cy="1449180"/>
        </p:xfrm>
        <a:graphic>
          <a:graphicData uri="http://schemas.openxmlformats.org/drawingml/2006/table">
            <a:tbl>
              <a:tblPr/>
              <a:tblGrid>
                <a:gridCol w="1473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3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3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02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Vdd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 [V]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Idd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 [A]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DC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전력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[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W]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RF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신호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실효치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[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V]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Tx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전력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[50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Ohm]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[W]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효율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[%]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송신부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0.71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7.81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18.6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6.91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88.476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3432175" y="35189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911629" y="2254715"/>
            <a:ext cx="1101490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송신부 효율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1044364" y="4530882"/>
            <a:ext cx="11014900" cy="45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전체 시스템 효율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267001" y="5038713"/>
          <a:ext cx="10354728" cy="1553816"/>
        </p:xfrm>
        <a:graphic>
          <a:graphicData uri="http://schemas.openxmlformats.org/drawingml/2006/table">
            <a:tbl>
              <a:tblPr/>
              <a:tblGrid>
                <a:gridCol w="1661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3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3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3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43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37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Vdd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 [V]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Idd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 [A]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DC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전력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[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W]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Rx DC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전압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[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V]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부하저항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[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Ohm]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Rx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수신 전력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[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W]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시스템 전체 효율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[%]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전체 시스템 측정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0.6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5.4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5.4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2.916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</a:rPr>
                        <a:t>54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051175" y="33999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77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A6F6A6B-A3CF-4963-8680-8CBC7506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" y="1491007"/>
            <a:ext cx="3143482" cy="56582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B66E74-A573-4153-BDDB-D584FCD8A35C}"/>
              </a:ext>
            </a:extLst>
          </p:cNvPr>
          <p:cNvSpPr txBox="1"/>
          <p:nvPr/>
        </p:nvSpPr>
        <p:spPr>
          <a:xfrm>
            <a:off x="3550896" y="2740965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핀 번호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8BC26-F5BD-48E1-A8A5-A0C281986284}"/>
              </a:ext>
            </a:extLst>
          </p:cNvPr>
          <p:cNvSpPr txBox="1"/>
          <p:nvPr/>
        </p:nvSpPr>
        <p:spPr>
          <a:xfrm>
            <a:off x="3550895" y="1458531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SoftwareSerial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, Servo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라이브러리 추가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362B4-518D-4590-8869-84185656A6DB}"/>
              </a:ext>
            </a:extLst>
          </p:cNvPr>
          <p:cNvSpPr txBox="1"/>
          <p:nvPr/>
        </p:nvSpPr>
        <p:spPr>
          <a:xfrm>
            <a:off x="3550893" y="5366993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Input,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output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설정</a:t>
            </a:r>
            <a:endParaRPr lang="en-US" altLang="ko-KR" sz="16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5D8D-90CB-4CDE-A898-CF341FD9FFE5}"/>
              </a:ext>
            </a:extLst>
          </p:cNvPr>
          <p:cNvSpPr txBox="1"/>
          <p:nvPr/>
        </p:nvSpPr>
        <p:spPr>
          <a:xfrm>
            <a:off x="3550894" y="4557004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통신 속도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9600bps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E3785-1381-4636-88F6-70E0612410A6}"/>
              </a:ext>
            </a:extLst>
          </p:cNvPr>
          <p:cNvSpPr txBox="1"/>
          <p:nvPr/>
        </p:nvSpPr>
        <p:spPr>
          <a:xfrm>
            <a:off x="460330" y="1042183"/>
            <a:ext cx="466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핀 구성 및 초기 설정</a:t>
            </a:r>
          </a:p>
        </p:txBody>
      </p:sp>
    </p:spTree>
    <p:extLst>
      <p:ext uri="{BB962C8B-B14F-4D97-AF65-F5344CB8AC3E}">
        <p14:creationId xmlns:p14="http://schemas.microsoft.com/office/powerpoint/2010/main" val="46618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50800"/>
            <a:ext cx="25122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0330" y="1082644"/>
            <a:ext cx="317426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Arial" panose="020B0604020202020204" pitchFamily="34" charset="0"/>
                <a:ea typeface="나눔스퀘어 ExtraBold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ea typeface="나눔스퀘어 ExtraBold"/>
              </a:rPr>
              <a:t>문제점 및 요구사항 도출</a:t>
            </a:r>
            <a:endParaRPr lang="en-US" altLang="ko-KR" sz="2000" dirty="0">
              <a:latin typeface="Arial" panose="020B0604020202020204" pitchFamily="34" charset="0"/>
              <a:ea typeface="나눔스퀘어 ExtraBol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13842" y="4904777"/>
            <a:ext cx="91643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시각장애인의 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약 </a:t>
            </a:r>
            <a:r>
              <a:rPr lang="en-US" altLang="ko-KR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9.3</a:t>
            </a:r>
            <a:r>
              <a:rPr lang="en-US" altLang="ko-KR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%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를 제외한 </a:t>
            </a:r>
            <a:r>
              <a:rPr lang="en-US" altLang="ko-KR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90%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는</a:t>
            </a:r>
            <a:r>
              <a:rPr lang="ko-KR" altLang="en-US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모두 외출을 하고 그 중</a:t>
            </a:r>
            <a:r>
              <a:rPr lang="en-US" altLang="ko-KR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, 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거의 매일 외출을 하는 비율은 </a:t>
            </a:r>
            <a:r>
              <a:rPr lang="en-US" altLang="ko-KR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44.7%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에 달한다</a:t>
            </a:r>
            <a:r>
              <a:rPr lang="en-US" altLang="ko-KR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외출하는데 필요한 사항 </a:t>
            </a:r>
            <a:r>
              <a:rPr lang="en-US" altLang="ko-KR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순위는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외출을 도와줄 사람</a:t>
            </a:r>
            <a:r>
              <a:rPr lang="ko-KR" altLang="en-US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을 꼽았다</a:t>
            </a:r>
            <a:r>
              <a:rPr lang="en-US" altLang="ko-KR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.(</a:t>
            </a:r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33.3%</a:t>
            </a:r>
            <a:r>
              <a:rPr lang="en-US" altLang="ko-KR" sz="20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134E3-461A-49B7-A5F5-90B5FCBB4331}"/>
              </a:ext>
            </a:extLst>
          </p:cNvPr>
          <p:cNvSpPr txBox="1"/>
          <p:nvPr/>
        </p:nvSpPr>
        <p:spPr>
          <a:xfrm>
            <a:off x="1513842" y="6128901"/>
            <a:ext cx="2883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출처 </a:t>
            </a:r>
            <a:r>
              <a:rPr lang="en-US" altLang="ko-KR" sz="1400" b="1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: </a:t>
            </a:r>
            <a:r>
              <a:rPr lang="ko-KR" altLang="en-US" sz="1400" b="1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통계청 </a:t>
            </a:r>
            <a:r>
              <a:rPr lang="en-US" altLang="ko-KR" sz="1400" b="1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KOSIS</a:t>
            </a:r>
            <a:endParaRPr lang="en-US" altLang="ko-KR" sz="14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4354B6-05F8-441E-8964-B74FF6BB2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4893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025" name="_x225252872">
            <a:extLst>
              <a:ext uri="{FF2B5EF4-FFF2-40B4-BE49-F238E27FC236}">
                <a16:creationId xmlns:a16="http://schemas.microsoft.com/office/drawing/2014/main" id="{9510DCA3-2733-48A5-8073-E2EB81368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57" y="1579223"/>
            <a:ext cx="10202694" cy="311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4BB6D35-3BF3-466A-B61E-A6563DC2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" y="1541582"/>
            <a:ext cx="7783684" cy="30214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C079C0-1C25-409F-A04A-47BD129A1C96}"/>
              </a:ext>
            </a:extLst>
          </p:cNvPr>
          <p:cNvSpPr txBox="1"/>
          <p:nvPr/>
        </p:nvSpPr>
        <p:spPr>
          <a:xfrm>
            <a:off x="460330" y="1019175"/>
            <a:ext cx="466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블루투스와 </a:t>
            </a:r>
            <a:r>
              <a:rPr lang="ko-KR" altLang="en-US" sz="20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연동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5D8D-90CB-4CDE-A898-CF341FD9FFE5}"/>
              </a:ext>
            </a:extLst>
          </p:cNvPr>
          <p:cNvSpPr txBox="1"/>
          <p:nvPr/>
        </p:nvSpPr>
        <p:spPr>
          <a:xfrm>
            <a:off x="3471085" y="1657743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Serial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에서 읽어온 값 블루투스에 기록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5A8EB-C3F0-4C7B-AD2F-BCC202821709}"/>
              </a:ext>
            </a:extLst>
          </p:cNvPr>
          <p:cNvSpPr txBox="1"/>
          <p:nvPr/>
        </p:nvSpPr>
        <p:spPr>
          <a:xfrm>
            <a:off x="3471084" y="2364100"/>
            <a:ext cx="4226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블루투스에서 읽어온 값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message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로 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A62E3A-E920-4411-8276-222711FE4D2B}"/>
              </a:ext>
            </a:extLst>
          </p:cNvPr>
          <p:cNvSpPr txBox="1"/>
          <p:nvPr/>
        </p:nvSpPr>
        <p:spPr>
          <a:xfrm>
            <a:off x="3471084" y="2901180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읽어온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message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값이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일 때 </a:t>
            </a:r>
            <a:r>
              <a:rPr lang="ko-KR" altLang="en-US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울림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96173E16-A9F2-477F-AA0B-E3A23877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0" y="4958975"/>
            <a:ext cx="8989857" cy="13845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2BDA12-9CAA-4BF2-93C8-B144F08B7944}"/>
              </a:ext>
            </a:extLst>
          </p:cNvPr>
          <p:cNvSpPr txBox="1"/>
          <p:nvPr/>
        </p:nvSpPr>
        <p:spPr>
          <a:xfrm>
            <a:off x="460330" y="4561507"/>
            <a:ext cx="466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조이스틱 버튼을 통한 </a:t>
            </a:r>
            <a:r>
              <a:rPr lang="en-US" altLang="ko-KR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GPS 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메시지 전송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73A04-AB62-4142-A28B-FD2A17A8424E}"/>
              </a:ext>
            </a:extLst>
          </p:cNvPr>
          <p:cNvSpPr txBox="1"/>
          <p:nvPr/>
        </p:nvSpPr>
        <p:spPr>
          <a:xfrm>
            <a:off x="3027227" y="5312104"/>
            <a:ext cx="4669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조이스틱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push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버튼이 눌리면 블루투스에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‘a’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104492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079C0-1C25-409F-A04A-47BD129A1C96}"/>
              </a:ext>
            </a:extLst>
          </p:cNvPr>
          <p:cNvSpPr txBox="1"/>
          <p:nvPr/>
        </p:nvSpPr>
        <p:spPr>
          <a:xfrm>
            <a:off x="460330" y="1019175"/>
            <a:ext cx="466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기울기 센서와 </a:t>
            </a:r>
            <a:r>
              <a:rPr lang="ko-KR" altLang="en-US" sz="20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연동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380DA155-319B-4739-B800-F0A651FE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61160"/>
            <a:ext cx="5698442" cy="19379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B75D8D-90CB-4CDE-A898-CF341FD9FFE5}"/>
              </a:ext>
            </a:extLst>
          </p:cNvPr>
          <p:cNvSpPr txBox="1"/>
          <p:nvPr/>
        </p:nvSpPr>
        <p:spPr>
          <a:xfrm>
            <a:off x="3027227" y="1510326"/>
            <a:ext cx="4160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기울기 센서에서 읽어온 값을 변수로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5A8EB-C3F0-4C7B-AD2F-BCC202821709}"/>
              </a:ext>
            </a:extLst>
          </p:cNvPr>
          <p:cNvSpPr txBox="1"/>
          <p:nvPr/>
        </p:nvSpPr>
        <p:spPr>
          <a:xfrm>
            <a:off x="2213955" y="2139572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변수값이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0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이 될 때 </a:t>
            </a:r>
            <a:r>
              <a:rPr lang="ko-KR" altLang="en-US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울림</a:t>
            </a:r>
          </a:p>
        </p:txBody>
      </p:sp>
    </p:spTree>
    <p:extLst>
      <p:ext uri="{BB962C8B-B14F-4D97-AF65-F5344CB8AC3E}">
        <p14:creationId xmlns:p14="http://schemas.microsoft.com/office/powerpoint/2010/main" val="155173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88388FAD-0614-4658-8F0B-649763D5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08" y="1019175"/>
            <a:ext cx="4696747" cy="570802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079C0-1C25-409F-A04A-47BD129A1C96}"/>
              </a:ext>
            </a:extLst>
          </p:cNvPr>
          <p:cNvSpPr txBox="1"/>
          <p:nvPr/>
        </p:nvSpPr>
        <p:spPr>
          <a:xfrm>
            <a:off x="2816280" y="965061"/>
            <a:ext cx="537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초음파 센서와의 거리에 따른 </a:t>
            </a:r>
            <a:r>
              <a:rPr lang="ko-KR" altLang="en-US" sz="20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서보모터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회전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5D8D-90CB-4CDE-A898-CF341FD9FFE5}"/>
              </a:ext>
            </a:extLst>
          </p:cNvPr>
          <p:cNvSpPr txBox="1"/>
          <p:nvPr/>
        </p:nvSpPr>
        <p:spPr>
          <a:xfrm>
            <a:off x="4524333" y="2308381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초음파 센서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와의 거리에 대한 변수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5A8EB-C3F0-4C7B-AD2F-BCC202821709}"/>
              </a:ext>
            </a:extLst>
          </p:cNvPr>
          <p:cNvSpPr txBox="1"/>
          <p:nvPr/>
        </p:nvSpPr>
        <p:spPr>
          <a:xfrm>
            <a:off x="4524333" y="1433353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초음파 센서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과의 거리에 대한 변수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5833F-20BF-4EE9-918E-3A78AB0930D0}"/>
              </a:ext>
            </a:extLst>
          </p:cNvPr>
          <p:cNvSpPr txBox="1"/>
          <p:nvPr/>
        </p:nvSpPr>
        <p:spPr>
          <a:xfrm>
            <a:off x="3609933" y="3236028"/>
            <a:ext cx="469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10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이내의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distance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값에 대한 </a:t>
            </a:r>
            <a:r>
              <a:rPr lang="ko-KR" altLang="en-US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서보모터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회전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398D8-BC3C-4EBF-AB38-89C20F636A92}"/>
              </a:ext>
            </a:extLst>
          </p:cNvPr>
          <p:cNvSpPr txBox="1"/>
          <p:nvPr/>
        </p:nvSpPr>
        <p:spPr>
          <a:xfrm>
            <a:off x="3609932" y="5255370"/>
            <a:ext cx="469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20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이내의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distance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값에 대한 </a:t>
            </a:r>
            <a:r>
              <a:rPr lang="ko-KR" altLang="en-US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서보모터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회전</a:t>
            </a:r>
          </a:p>
        </p:txBody>
      </p:sp>
    </p:spTree>
    <p:extLst>
      <p:ext uri="{BB962C8B-B14F-4D97-AF65-F5344CB8AC3E}">
        <p14:creationId xmlns:p14="http://schemas.microsoft.com/office/powerpoint/2010/main" val="3012048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F356D1-9E76-4D41-BD34-51591D7F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9" y="1605325"/>
            <a:ext cx="7056889" cy="13879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079C0-1C25-409F-A04A-47BD129A1C96}"/>
              </a:ext>
            </a:extLst>
          </p:cNvPr>
          <p:cNvSpPr txBox="1"/>
          <p:nvPr/>
        </p:nvSpPr>
        <p:spPr>
          <a:xfrm>
            <a:off x="460330" y="1019175"/>
            <a:ext cx="466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조이스틱과 </a:t>
            </a:r>
            <a:r>
              <a:rPr lang="ko-KR" altLang="en-US" sz="20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서보모터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연동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5A8EB-C3F0-4C7B-AD2F-BCC202821709}"/>
              </a:ext>
            </a:extLst>
          </p:cNvPr>
          <p:cNvSpPr txBox="1"/>
          <p:nvPr/>
        </p:nvSpPr>
        <p:spPr>
          <a:xfrm>
            <a:off x="3988773" y="1941897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조이스틱의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y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축에 따라 </a:t>
            </a:r>
            <a:r>
              <a:rPr lang="ko-KR" altLang="en-US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서보모터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회전</a:t>
            </a:r>
          </a:p>
        </p:txBody>
      </p:sp>
    </p:spTree>
    <p:extLst>
      <p:ext uri="{BB962C8B-B14F-4D97-AF65-F5344CB8AC3E}">
        <p14:creationId xmlns:p14="http://schemas.microsoft.com/office/powerpoint/2010/main" val="3332144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메인 화면 구성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C6BB7F36-1895-40A3-946F-A74F651B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9" y="1397238"/>
            <a:ext cx="6828403" cy="49159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A298F8-1654-4C9D-B876-7E66A09D5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11" y="3448059"/>
            <a:ext cx="2418093" cy="2707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94706D-7861-4F64-9F64-53037FCAF80F}"/>
              </a:ext>
            </a:extLst>
          </p:cNvPr>
          <p:cNvSpPr txBox="1"/>
          <p:nvPr/>
        </p:nvSpPr>
        <p:spPr>
          <a:xfrm>
            <a:off x="9314579" y="3356879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어플리케이션 배경화면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5B8DA-4C3C-4662-933F-C4BA2C6D7503}"/>
              </a:ext>
            </a:extLst>
          </p:cNvPr>
          <p:cNvSpPr txBox="1"/>
          <p:nvPr/>
        </p:nvSpPr>
        <p:spPr>
          <a:xfrm>
            <a:off x="7381836" y="1228907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어플리케이션 아이콘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1F840F-EE68-4775-A341-2F14F7A81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084" y="1664672"/>
            <a:ext cx="1745330" cy="16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0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50F0EBC4-EC5D-4029-818D-3D1E7708C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" y="1397238"/>
            <a:ext cx="5966342" cy="46059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메인 화면 코딩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4706D-7861-4F64-9F64-53037FCAF80F}"/>
              </a:ext>
            </a:extLst>
          </p:cNvPr>
          <p:cNvSpPr txBox="1"/>
          <p:nvPr/>
        </p:nvSpPr>
        <p:spPr>
          <a:xfrm>
            <a:off x="5279691" y="2571582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배경화면 전환 및 버튼 활성화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6C0E7-25FA-42F1-8654-469AA82287D2}"/>
              </a:ext>
            </a:extLst>
          </p:cNvPr>
          <p:cNvSpPr txBox="1"/>
          <p:nvPr/>
        </p:nvSpPr>
        <p:spPr>
          <a:xfrm>
            <a:off x="6041029" y="4732076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블루투스 버튼</a:t>
            </a:r>
          </a:p>
        </p:txBody>
      </p:sp>
    </p:spTree>
    <p:extLst>
      <p:ext uri="{BB962C8B-B14F-4D97-AF65-F5344CB8AC3E}">
        <p14:creationId xmlns:p14="http://schemas.microsoft.com/office/powerpoint/2010/main" val="1471441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58F16CD-CF4B-465F-AC33-1D64AC5F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" y="1397238"/>
            <a:ext cx="7955882" cy="46096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A5AA4-6CDA-4B63-8662-F623C83F1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703" y="3399373"/>
            <a:ext cx="4845220" cy="1702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메인 화면 코딩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4706D-7861-4F64-9F64-53037FCAF80F}"/>
              </a:ext>
            </a:extLst>
          </p:cNvPr>
          <p:cNvSpPr txBox="1"/>
          <p:nvPr/>
        </p:nvSpPr>
        <p:spPr>
          <a:xfrm>
            <a:off x="7592585" y="2125924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조이스틱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push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를 통한 위치전송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6C0E7-25FA-42F1-8654-469AA82287D2}"/>
              </a:ext>
            </a:extLst>
          </p:cNvPr>
          <p:cNvSpPr txBox="1"/>
          <p:nvPr/>
        </p:nvSpPr>
        <p:spPr>
          <a:xfrm>
            <a:off x="4006041" y="3970076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54232-CE9E-476B-8FDE-B7B9C4C7486B}"/>
              </a:ext>
            </a:extLst>
          </p:cNvPr>
          <p:cNvSpPr txBox="1"/>
          <p:nvPr/>
        </p:nvSpPr>
        <p:spPr>
          <a:xfrm>
            <a:off x="5938784" y="5043940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위치전송 버튼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94D34-017E-491E-8B3D-226B683A7B5B}"/>
              </a:ext>
            </a:extLst>
          </p:cNvPr>
          <p:cNvSpPr txBox="1"/>
          <p:nvPr/>
        </p:nvSpPr>
        <p:spPr>
          <a:xfrm>
            <a:off x="8593921" y="3090446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위치전송 문자 예시</a:t>
            </a:r>
          </a:p>
        </p:txBody>
      </p:sp>
    </p:spTree>
    <p:extLst>
      <p:ext uri="{BB962C8B-B14F-4D97-AF65-F5344CB8AC3E}">
        <p14:creationId xmlns:p14="http://schemas.microsoft.com/office/powerpoint/2010/main" val="3942724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            <a:extLst>
              <a:ext uri="{FF2B5EF4-FFF2-40B4-BE49-F238E27FC236}">
                <a16:creationId xmlns:a16="http://schemas.microsoft.com/office/drawing/2014/main" id="{A8F2F863-7878-46A6-B89F-261778BB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9" y="1465318"/>
            <a:ext cx="6263199" cy="48224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메인 화면 코딩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4706D-7861-4F64-9F64-53037FCAF80F}"/>
              </a:ext>
            </a:extLst>
          </p:cNvPr>
          <p:cNvSpPr txBox="1"/>
          <p:nvPr/>
        </p:nvSpPr>
        <p:spPr>
          <a:xfrm>
            <a:off x="5938783" y="1925646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설정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6C0E7-25FA-42F1-8654-469AA82287D2}"/>
              </a:ext>
            </a:extLst>
          </p:cNvPr>
          <p:cNvSpPr txBox="1"/>
          <p:nvPr/>
        </p:nvSpPr>
        <p:spPr>
          <a:xfrm>
            <a:off x="4714253" y="3707247"/>
            <a:ext cx="3865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핸드폰 뒤로 가기 버튼 클릭 시 대화상자 표시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54232-CE9E-476B-8FDE-B7B9C4C7486B}"/>
              </a:ext>
            </a:extLst>
          </p:cNvPr>
          <p:cNvSpPr txBox="1"/>
          <p:nvPr/>
        </p:nvSpPr>
        <p:spPr>
          <a:xfrm>
            <a:off x="4979561" y="5392682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대화상자 내에서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YES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선택 시 앱 종료</a:t>
            </a:r>
          </a:p>
        </p:txBody>
      </p:sp>
    </p:spTree>
    <p:extLst>
      <p:ext uri="{BB962C8B-B14F-4D97-AF65-F5344CB8AC3E}">
        <p14:creationId xmlns:p14="http://schemas.microsoft.com/office/powerpoint/2010/main" val="897450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4">
            <a:extLst>
              <a:ext uri="{FF2B5EF4-FFF2-40B4-BE49-F238E27FC236}">
                <a16:creationId xmlns:a16="http://schemas.microsoft.com/office/drawing/2014/main" id="{AC80BADA-27EB-4BDC-BB5E-9BB1F0E6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" y="1465318"/>
            <a:ext cx="7061058" cy="506131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설정 화면 구성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39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8C31915E-F36B-4591-A124-48CD4154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" y="1465319"/>
            <a:ext cx="6503002" cy="33307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설정 화면 코딩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4706D-7861-4F64-9F64-53037FCAF80F}"/>
              </a:ext>
            </a:extLst>
          </p:cNvPr>
          <p:cNvSpPr txBox="1"/>
          <p:nvPr/>
        </p:nvSpPr>
        <p:spPr>
          <a:xfrm>
            <a:off x="6261513" y="1963509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확인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6C0E7-25FA-42F1-8654-469AA82287D2}"/>
              </a:ext>
            </a:extLst>
          </p:cNvPr>
          <p:cNvSpPr txBox="1"/>
          <p:nvPr/>
        </p:nvSpPr>
        <p:spPr>
          <a:xfrm>
            <a:off x="6695453" y="3266502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도움말 버튼</a:t>
            </a:r>
          </a:p>
        </p:txBody>
      </p:sp>
    </p:spTree>
    <p:extLst>
      <p:ext uri="{BB962C8B-B14F-4D97-AF65-F5344CB8AC3E}">
        <p14:creationId xmlns:p14="http://schemas.microsoft.com/office/powerpoint/2010/main" val="397479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460330" y="1082644"/>
            <a:ext cx="3174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문제점 및 요구사항 도출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606829" y="1714831"/>
            <a:ext cx="5161561" cy="4282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1)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접근하는 장애물 확인 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초음파 센서를 이용해서 </a:t>
            </a:r>
            <a:r>
              <a:rPr kumimoji="1"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장애물 접근 확인</a:t>
            </a:r>
            <a:endParaRPr kumimoji="1" lang="en-US" altLang="ko-KR" sz="16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endParaRPr kumimoji="1"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2)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장애물의 거리에 관한 정보 제공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초음파 센서를 통해 장애물의 유무 및 접근을 확인 시 사용자에게  </a:t>
            </a:r>
            <a:r>
              <a:rPr kumimoji="1" lang="ko-KR" altLang="en-US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서보</a:t>
            </a:r>
            <a:r>
              <a:rPr kumimoji="1"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 모터의 회전 속도에 따라 접근을 경고</a:t>
            </a:r>
            <a:endParaRPr kumimoji="1" lang="en-US" altLang="ko-KR" dirty="0">
              <a:solidFill>
                <a:srgbClr val="FF0000"/>
              </a:solidFill>
              <a:latin typeface="Arial Unicode MS" panose="020B0604020202020204" pitchFamily="50" charset="-127"/>
              <a:ea typeface="나눔스퀘어 ExtraBold" panose="020B0600000101010101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</a:t>
            </a: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3) </a:t>
            </a:r>
            <a:r>
              <a:rPr kumimoji="1"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초음파 센서의 좌우 회전으로 탐지 범위 확장</a:t>
            </a:r>
            <a:endParaRPr kumimoji="1" lang="en-US" altLang="ko-KR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조이스틱 버튼</a:t>
            </a:r>
            <a:r>
              <a:rPr kumimoji="1"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을 조작하여 손쉽게 초음파 센서를 회전함으로써 </a:t>
            </a:r>
            <a:r>
              <a:rPr kumimoji="1"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초음파 센서의 탐지 범위를 확장</a:t>
            </a:r>
            <a:endParaRPr kumimoji="1" lang="en-US" altLang="ko-KR" sz="16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F5EFCF-8A0F-4849-AF35-C276E73BC2ED}"/>
              </a:ext>
            </a:extLst>
          </p:cNvPr>
          <p:cNvSpPr/>
          <p:nvPr/>
        </p:nvSpPr>
        <p:spPr>
          <a:xfrm>
            <a:off x="6144310" y="1688197"/>
            <a:ext cx="5430596" cy="435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4) </a:t>
            </a:r>
            <a:r>
              <a:rPr kumimoji="1" lang="ko-KR" altLang="en-US" b="1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지팡이를 떨어 트린 경우 주변에 경고</a:t>
            </a:r>
            <a:endParaRPr kumimoji="1" lang="en-US" altLang="ko-KR" b="1" dirty="0">
              <a:latin typeface="Arial Unicode MS" panose="020B0604020202020204" pitchFamily="50" charset="-127"/>
              <a:ea typeface="나눔스퀘어 ExtraBold" panose="020B0600000101010101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사용자가 지팡이를 놓치거나 떨어 트린 경우 </a:t>
            </a:r>
            <a:r>
              <a:rPr kumimoji="1"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내장된 </a:t>
            </a:r>
            <a:r>
              <a:rPr kumimoji="1" lang="ko-KR" altLang="en-US" sz="1600" dirty="0" err="1">
                <a:solidFill>
                  <a:srgbClr val="FF0000"/>
                </a:solidFill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부저를</a:t>
            </a:r>
            <a:r>
              <a:rPr kumimoji="1"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 통해 주변에 경고 및 지팡이 위치 확인</a:t>
            </a:r>
            <a:endParaRPr kumimoji="1" lang="en-US" altLang="ko-KR" sz="1600" dirty="0">
              <a:solidFill>
                <a:srgbClr val="FF0000"/>
              </a:solidFill>
              <a:latin typeface="Arial Unicode MS" panose="020B0604020202020204" pitchFamily="50" charset="-127"/>
              <a:ea typeface="나눔스퀘어 ExtraBold" panose="020B0600000101010101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kumimoji="1" lang="en-US" altLang="ko-KR" sz="1600" dirty="0">
              <a:latin typeface="Arial Unicode MS" panose="020B0604020202020204" pitchFamily="50" charset="-127"/>
              <a:ea typeface="나눔스퀘어 ExtraBold" panose="020B0600000101010101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5) </a:t>
            </a:r>
            <a:r>
              <a:rPr kumimoji="1" lang="ko-KR" altLang="en-US" b="1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보호자에게 사용자의 위치정보 제공</a:t>
            </a:r>
            <a:endParaRPr kumimoji="1" lang="en-US" altLang="ko-KR" b="1" dirty="0">
              <a:latin typeface="Arial Unicode MS" panose="020B0604020202020204" pitchFamily="50" charset="-127"/>
              <a:ea typeface="나눔스퀘어 ExtraBold" panose="020B0600000101010101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스마트폰 어플리케이션을 통해 </a:t>
            </a:r>
            <a:r>
              <a:rPr kumimoji="1"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사용자의 </a:t>
            </a:r>
            <a:r>
              <a:rPr kumimoji="1"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GPS</a:t>
            </a:r>
            <a:r>
              <a:rPr kumimoji="1"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정보</a:t>
            </a:r>
            <a:r>
              <a:rPr kumimoji="1" lang="ko-KR" altLang="en-US" sz="1600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를 설정한 보호자에게 메시지로 전송 </a:t>
            </a:r>
            <a:r>
              <a:rPr kumimoji="1" lang="en-US" altLang="ko-KR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 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kumimoji="1" lang="en-US" altLang="ko-KR" dirty="0">
              <a:latin typeface="Arial Unicode MS" panose="020B0604020202020204" pitchFamily="50" charset="-127"/>
              <a:ea typeface="나눔스퀘어 ExtraBold" panose="020B0600000101010101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b="1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6) </a:t>
            </a:r>
            <a:r>
              <a:rPr kumimoji="1" lang="ko-KR" altLang="en-US" b="1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무선 충전 시스템을 탑재</a:t>
            </a:r>
            <a:endParaRPr kumimoji="1" lang="en-US" altLang="ko-KR" b="1" dirty="0">
              <a:latin typeface="Arial Unicode MS" panose="020B0604020202020204" pitchFamily="50" charset="-127"/>
              <a:ea typeface="나눔스퀘어 ExtraBold" panose="020B0600000101010101"/>
              <a:cs typeface="Arial" panose="020B0604020202020204" pitchFamily="34" charset="0"/>
            </a:endParaRPr>
          </a:p>
          <a:p>
            <a:pPr latinLnBrk="0">
              <a:lnSpc>
                <a:spcPct val="150000"/>
              </a:lnSpc>
            </a:pPr>
            <a:r>
              <a:rPr kumimoji="1" lang="en-US" altLang="ko-KR" sz="1600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- </a:t>
            </a:r>
            <a:r>
              <a:rPr kumimoji="1" lang="ko-KR" altLang="en-US" sz="1600" dirty="0"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무선 충전 코일 및 보드를 지팡이에 탑재함으로써 </a:t>
            </a:r>
            <a:r>
              <a:rPr kumimoji="1"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나눔스퀘어 ExtraBold" panose="020B0600000101010101"/>
                <a:cs typeface="Arial" panose="020B0604020202020204" pitchFamily="34" charset="0"/>
              </a:rPr>
              <a:t>시각장애인들도 손쉽게 기기 충전가능</a:t>
            </a:r>
            <a:endParaRPr kumimoji="1" lang="en-US" altLang="ko-KR" sz="1600" dirty="0">
              <a:solidFill>
                <a:srgbClr val="FF0000"/>
              </a:solidFill>
              <a:latin typeface="Arial Unicode MS" panose="020B0604020202020204" pitchFamily="50" charset="-127"/>
              <a:ea typeface="나눔스퀘어 ExtraBold" panose="020B0600000101010101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61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>
            <a:extLst>
              <a:ext uri="{FF2B5EF4-FFF2-40B4-BE49-F238E27FC236}">
                <a16:creationId xmlns:a16="http://schemas.microsoft.com/office/drawing/2014/main" id="{00942123-4D93-4495-81CF-A4E15502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9" y="1467038"/>
            <a:ext cx="9833491" cy="50401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도움말 화면 구성 및 코딩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4706D-7861-4F64-9F64-53037FCAF80F}"/>
              </a:ext>
            </a:extLst>
          </p:cNvPr>
          <p:cNvSpPr txBox="1"/>
          <p:nvPr/>
        </p:nvSpPr>
        <p:spPr>
          <a:xfrm>
            <a:off x="9399160" y="2849901"/>
            <a:ext cx="386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확인 버튼</a:t>
            </a:r>
          </a:p>
        </p:txBody>
      </p:sp>
      <p:pic>
        <p:nvPicPr>
          <p:cNvPr id="12" name="Picture 18">
            <a:extLst>
              <a:ext uri="{FF2B5EF4-FFF2-40B4-BE49-F238E27FC236}">
                <a16:creationId xmlns:a16="http://schemas.microsoft.com/office/drawing/2014/main" id="{3156AB1A-6D0F-4C7C-897F-40138C84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612" y="2433300"/>
            <a:ext cx="2522070" cy="117175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98291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5654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INVENTOR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프로그램을 이용한 결합 부품 설계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ED5F5-B972-402B-8682-6909AE95DD9B}"/>
              </a:ext>
            </a:extLst>
          </p:cNvPr>
          <p:cNvSpPr txBox="1"/>
          <p:nvPr/>
        </p:nvSpPr>
        <p:spPr>
          <a:xfrm>
            <a:off x="707097" y="1658752"/>
            <a:ext cx="490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1)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아두이노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보드 박스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</a:t>
            </a: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36D32-8796-4FB4-81E5-75F34D41A965}"/>
              </a:ext>
            </a:extLst>
          </p:cNvPr>
          <p:cNvSpPr txBox="1"/>
          <p:nvPr/>
        </p:nvSpPr>
        <p:spPr>
          <a:xfrm>
            <a:off x="381000" y="5486252"/>
            <a:ext cx="518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막대 결합 부분에 막대의 지름보다 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0.5mm </a:t>
            </a:r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여유를 주어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BA6C8-2521-449C-96F3-A46AB5B822E9}"/>
              </a:ext>
            </a:extLst>
          </p:cNvPr>
          <p:cNvSpPr txBox="1"/>
          <p:nvPr/>
        </p:nvSpPr>
        <p:spPr>
          <a:xfrm>
            <a:off x="5560601" y="1658752"/>
            <a:ext cx="490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2)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지팡이 손잡이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(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하부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&amp;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덮개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)</a:t>
            </a: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0D1DB-CEE4-4B1D-897E-381B21733AF7}"/>
              </a:ext>
            </a:extLst>
          </p:cNvPr>
          <p:cNvSpPr txBox="1"/>
          <p:nvPr/>
        </p:nvSpPr>
        <p:spPr>
          <a:xfrm>
            <a:off x="6582801" y="6000534"/>
            <a:ext cx="429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사용자의 편의성을 위해 실제 잡는 부분을 얇게 설계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4631B-DD3F-48E7-B900-8AC1CBE31D94}"/>
              </a:ext>
            </a:extLst>
          </p:cNvPr>
          <p:cNvSpPr txBox="1"/>
          <p:nvPr/>
        </p:nvSpPr>
        <p:spPr>
          <a:xfrm>
            <a:off x="6582801" y="5486252"/>
            <a:ext cx="518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서보</a:t>
            </a:r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모터의 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Wing Span</a:t>
            </a:r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을 고려하여 손잡이 옆면에 틈을 </a:t>
            </a:r>
            <a:r>
              <a:rPr lang="ko-KR" altLang="en-US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만듬</a:t>
            </a:r>
            <a:endParaRPr lang="ko-KR" altLang="en-US" sz="14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D5615-9A2C-45AA-A344-896FC0D68189}"/>
              </a:ext>
            </a:extLst>
          </p:cNvPr>
          <p:cNvSpPr txBox="1"/>
          <p:nvPr/>
        </p:nvSpPr>
        <p:spPr>
          <a:xfrm>
            <a:off x="377193" y="5897510"/>
            <a:ext cx="518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점퍼 케이블의 원활한 정리를 위해 구멍을 </a:t>
            </a:r>
            <a:r>
              <a:rPr lang="ko-KR" altLang="en-US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만듬</a:t>
            </a:r>
            <a:endParaRPr lang="ko-KR" altLang="en-US" sz="14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2049" name="_x118642272">
            <a:extLst>
              <a:ext uri="{FF2B5EF4-FFF2-40B4-BE49-F238E27FC236}">
                <a16:creationId xmlns:a16="http://schemas.microsoft.com/office/drawing/2014/main" id="{0A48B918-7265-4060-8E93-8D5335EF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2" y="2338144"/>
            <a:ext cx="2295525" cy="27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118642032">
            <a:extLst>
              <a:ext uri="{FF2B5EF4-FFF2-40B4-BE49-F238E27FC236}">
                <a16:creationId xmlns:a16="http://schemas.microsoft.com/office/drawing/2014/main" id="{D1D73B68-E8C0-41F1-892C-01045B72F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097" y="2341319"/>
            <a:ext cx="20288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118643392">
            <a:extLst>
              <a:ext uri="{FF2B5EF4-FFF2-40B4-BE49-F238E27FC236}">
                <a16:creationId xmlns:a16="http://schemas.microsoft.com/office/drawing/2014/main" id="{58E2E7B6-C7BB-46A3-8E81-E4FA65DF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321" y="2351637"/>
            <a:ext cx="2320925" cy="27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_x118643152">
            <a:extLst>
              <a:ext uri="{FF2B5EF4-FFF2-40B4-BE49-F238E27FC236}">
                <a16:creationId xmlns:a16="http://schemas.microsoft.com/office/drawing/2014/main" id="{CC15FCA3-1DC1-46CE-AEB4-1871A727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45" y="2347983"/>
            <a:ext cx="2116277" cy="275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352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5654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INVENTOR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프로그램을 이용한 결합 부품 설계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ED5F5-B972-402B-8682-6909AE95DD9B}"/>
              </a:ext>
            </a:extLst>
          </p:cNvPr>
          <p:cNvSpPr txBox="1"/>
          <p:nvPr/>
        </p:nvSpPr>
        <p:spPr>
          <a:xfrm>
            <a:off x="707097" y="1658752"/>
            <a:ext cx="490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3)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초음파 센서 박스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36D32-8796-4FB4-81E5-75F34D41A965}"/>
              </a:ext>
            </a:extLst>
          </p:cNvPr>
          <p:cNvSpPr txBox="1"/>
          <p:nvPr/>
        </p:nvSpPr>
        <p:spPr>
          <a:xfrm>
            <a:off x="381000" y="5486252"/>
            <a:ext cx="518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탐지할 수 있는 범위를 넓히기 위해 </a:t>
            </a:r>
            <a:endParaRPr lang="en-US" altLang="ko-KR" sz="14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센서가 부착될 위 아래 공간을 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15</a:t>
            </a:r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도 꺾어서 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BA6C8-2521-449C-96F3-A46AB5B822E9}"/>
              </a:ext>
            </a:extLst>
          </p:cNvPr>
          <p:cNvSpPr txBox="1"/>
          <p:nvPr/>
        </p:nvSpPr>
        <p:spPr>
          <a:xfrm>
            <a:off x="5560601" y="1658752"/>
            <a:ext cx="490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4)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수신부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보드 박스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0D1DB-CEE4-4B1D-897E-381B21733AF7}"/>
              </a:ext>
            </a:extLst>
          </p:cNvPr>
          <p:cNvSpPr txBox="1"/>
          <p:nvPr/>
        </p:nvSpPr>
        <p:spPr>
          <a:xfrm>
            <a:off x="6582801" y="6154510"/>
            <a:ext cx="3953133" cy="317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수신부</a:t>
            </a:r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보드를 보호할 박스를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4631B-DD3F-48E7-B900-8AC1CBE31D94}"/>
              </a:ext>
            </a:extLst>
          </p:cNvPr>
          <p:cNvSpPr txBox="1"/>
          <p:nvPr/>
        </p:nvSpPr>
        <p:spPr>
          <a:xfrm>
            <a:off x="6582801" y="5486252"/>
            <a:ext cx="340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수신부</a:t>
            </a:r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보드는 각종 소자가 부착된 상태 </a:t>
            </a:r>
            <a:endParaRPr lang="en-US" altLang="ko-KR" sz="14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외부에 노출될 시 파손될 확률이 높음</a:t>
            </a:r>
          </a:p>
        </p:txBody>
      </p:sp>
      <p:pic>
        <p:nvPicPr>
          <p:cNvPr id="3073" name="_x118642432">
            <a:extLst>
              <a:ext uri="{FF2B5EF4-FFF2-40B4-BE49-F238E27FC236}">
                <a16:creationId xmlns:a16="http://schemas.microsoft.com/office/drawing/2014/main" id="{EC67F3B7-6EE2-492B-A402-2D4F785A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21" y="2863615"/>
            <a:ext cx="2355850" cy="20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118643152">
            <a:extLst>
              <a:ext uri="{FF2B5EF4-FFF2-40B4-BE49-F238E27FC236}">
                <a16:creationId xmlns:a16="http://schemas.microsoft.com/office/drawing/2014/main" id="{BB580FFF-65D0-4195-BD2D-9E87F19B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89" y="2797984"/>
            <a:ext cx="2141538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02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설계 및 제작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EC4FF-00B4-479B-8BBF-D37A0B53778D}"/>
              </a:ext>
            </a:extLst>
          </p:cNvPr>
          <p:cNvSpPr txBox="1"/>
          <p:nvPr/>
        </p:nvSpPr>
        <p:spPr>
          <a:xfrm>
            <a:off x="460330" y="981044"/>
            <a:ext cx="5654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INVENTOR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프로그램을 이용한 결합 부품 설계</a:t>
            </a:r>
            <a:endParaRPr lang="en-US" altLang="ko-KR" sz="20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ED5F5-B972-402B-8682-6909AE95DD9B}"/>
              </a:ext>
            </a:extLst>
          </p:cNvPr>
          <p:cNvSpPr txBox="1"/>
          <p:nvPr/>
        </p:nvSpPr>
        <p:spPr>
          <a:xfrm>
            <a:off x="707097" y="1658752"/>
            <a:ext cx="490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5)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고정링</a:t>
            </a: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36D32-8796-4FB4-81E5-75F34D41A965}"/>
              </a:ext>
            </a:extLst>
          </p:cNvPr>
          <p:cNvSpPr txBox="1"/>
          <p:nvPr/>
        </p:nvSpPr>
        <p:spPr>
          <a:xfrm>
            <a:off x="192583" y="5517000"/>
            <a:ext cx="565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적외선 센서 박스와 </a:t>
            </a:r>
            <a:r>
              <a:rPr lang="ko-KR" altLang="en-US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수신부</a:t>
            </a:r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보드를 지팡이에 연결 </a:t>
            </a:r>
            <a:r>
              <a:rPr lang="ko-KR" altLang="en-US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시켜주기</a:t>
            </a:r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위해 설계</a:t>
            </a:r>
            <a:endParaRPr lang="en-US" altLang="ko-KR" sz="14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막대와 연결을 위해 지름 부분에 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0.5mm</a:t>
            </a:r>
            <a:r>
              <a:rPr lang="ko-KR" altLang="en-US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의 여유를 줌</a:t>
            </a:r>
            <a:endParaRPr lang="en-US" altLang="ko-KR" sz="14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4097" name="_x226471304">
            <a:extLst>
              <a:ext uri="{FF2B5EF4-FFF2-40B4-BE49-F238E27FC236}">
                <a16:creationId xmlns:a16="http://schemas.microsoft.com/office/drawing/2014/main" id="{269E4ACC-DDB3-4E35-91E4-5FD34C41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30" y="2489276"/>
            <a:ext cx="23812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26469464">
            <a:extLst>
              <a:ext uri="{FF2B5EF4-FFF2-40B4-BE49-F238E27FC236}">
                <a16:creationId xmlns:a16="http://schemas.microsoft.com/office/drawing/2014/main" id="{9389E583-0AFB-4BA3-BAEE-18CFA875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580" y="2455879"/>
            <a:ext cx="2433638" cy="27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226842888">
            <a:extLst>
              <a:ext uri="{FF2B5EF4-FFF2-40B4-BE49-F238E27FC236}">
                <a16:creationId xmlns:a16="http://schemas.microsoft.com/office/drawing/2014/main" id="{667EFC1A-333F-4691-AD43-A576046D7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75" y="2212750"/>
            <a:ext cx="2986088" cy="24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0D602B-C1AB-4BD0-80FA-11B3A0D58D5B}"/>
              </a:ext>
            </a:extLst>
          </p:cNvPr>
          <p:cNvSpPr txBox="1"/>
          <p:nvPr/>
        </p:nvSpPr>
        <p:spPr>
          <a:xfrm>
            <a:off x="6716575" y="1660808"/>
            <a:ext cx="490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설계도면을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뽑기위해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3D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프린트 이용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&amp;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완성품</a:t>
            </a:r>
          </a:p>
        </p:txBody>
      </p:sp>
      <p:pic>
        <p:nvPicPr>
          <p:cNvPr id="20" name="_x225693352">
            <a:extLst>
              <a:ext uri="{FF2B5EF4-FFF2-40B4-BE49-F238E27FC236}">
                <a16:creationId xmlns:a16="http://schemas.microsoft.com/office/drawing/2014/main" id="{A21C9D53-A634-4A81-88CA-6E4FBE94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642" y="2212750"/>
            <a:ext cx="1598358" cy="44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D4A27B-3FC0-45C0-AB69-E099043EFAA7}"/>
              </a:ext>
            </a:extLst>
          </p:cNvPr>
          <p:cNvSpPr txBox="1"/>
          <p:nvPr/>
        </p:nvSpPr>
        <p:spPr>
          <a:xfrm>
            <a:off x="5437377" y="4870070"/>
            <a:ext cx="4905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무선 전력 송수신 시스템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, </a:t>
            </a:r>
            <a:r>
              <a:rPr lang="ko-KR" altLang="en-US" sz="16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아두이노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센서 및 모듈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,</a:t>
            </a:r>
          </a:p>
          <a:p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배터리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, 3D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프린팅을 모두 적용한 작품 제작 결과물</a:t>
            </a:r>
          </a:p>
        </p:txBody>
      </p:sp>
    </p:spTree>
    <p:extLst>
      <p:ext uri="{BB962C8B-B14F-4D97-AF65-F5344CB8AC3E}">
        <p14:creationId xmlns:p14="http://schemas.microsoft.com/office/powerpoint/2010/main" val="2585219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3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시연 영상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366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4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결론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66E74-A573-4153-BDDB-D584FCD8A35C}"/>
              </a:ext>
            </a:extLst>
          </p:cNvPr>
          <p:cNvSpPr txBox="1"/>
          <p:nvPr/>
        </p:nvSpPr>
        <p:spPr>
          <a:xfrm>
            <a:off x="568544" y="2384856"/>
            <a:ext cx="1105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2)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조이스틱을 통해 초음파 센서에 부착된 </a:t>
            </a:r>
            <a:r>
              <a:rPr lang="ko-KR" altLang="en-US" sz="20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서보모터를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회전시켜 사각지대의 장애물 탐지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8BC26-F5BD-48E1-A8A5-A0C281986284}"/>
              </a:ext>
            </a:extLst>
          </p:cNvPr>
          <p:cNvSpPr txBox="1"/>
          <p:nvPr/>
        </p:nvSpPr>
        <p:spPr>
          <a:xfrm>
            <a:off x="568545" y="1587597"/>
            <a:ext cx="11053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개의 초음파 센서 사용을 통한 장애물 유무 확인과 손잡이에 부착된 </a:t>
            </a:r>
            <a:r>
              <a:rPr lang="ko-KR" altLang="en-US" sz="20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서보모터를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통한 </a:t>
            </a:r>
            <a:endParaRPr lang="en-US" altLang="ko-KR" sz="20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    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촉각 피드백 전달</a:t>
            </a:r>
            <a:endParaRPr lang="en-US" altLang="ko-KR" sz="2000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5D8D-90CB-4CDE-A898-CF341FD9FFE5}"/>
              </a:ext>
            </a:extLst>
          </p:cNvPr>
          <p:cNvSpPr txBox="1"/>
          <p:nvPr/>
        </p:nvSpPr>
        <p:spPr>
          <a:xfrm>
            <a:off x="568543" y="3182087"/>
            <a:ext cx="1130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3)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기울기 센서 및 </a:t>
            </a:r>
            <a:r>
              <a:rPr lang="ko-KR" altLang="en-US" sz="20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사용으로 지팡이를 놓칠 경우 주변 사람에게 알리고 지팡이 위치 확인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E3785-1381-4636-88F6-70E0612410A6}"/>
              </a:ext>
            </a:extLst>
          </p:cNvPr>
          <p:cNvSpPr txBox="1"/>
          <p:nvPr/>
        </p:nvSpPr>
        <p:spPr>
          <a:xfrm>
            <a:off x="460330" y="1042183"/>
            <a:ext cx="466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ED010-15B6-454A-9F68-594FD8EB8B24}"/>
              </a:ext>
            </a:extLst>
          </p:cNvPr>
          <p:cNvSpPr txBox="1"/>
          <p:nvPr/>
        </p:nvSpPr>
        <p:spPr>
          <a:xfrm>
            <a:off x="568544" y="3979318"/>
            <a:ext cx="1105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4)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블루투스 모듈을 통한 어플리케이션 연동으로</a:t>
            </a:r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위급한 경우에 지팡이 사용자의 위치 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B4645-2311-4BB7-8105-14487D181162}"/>
              </a:ext>
            </a:extLst>
          </p:cNvPr>
          <p:cNvSpPr txBox="1"/>
          <p:nvPr/>
        </p:nvSpPr>
        <p:spPr>
          <a:xfrm>
            <a:off x="568544" y="4776549"/>
            <a:ext cx="1105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5)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어플리케이션 내의 </a:t>
            </a:r>
            <a:r>
              <a:rPr lang="ko-KR" altLang="en-US" sz="20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버튼을 통해 스마트 지팡이의 위치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755537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4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결론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66E74-A573-4153-BDDB-D584FCD8A35C}"/>
              </a:ext>
            </a:extLst>
          </p:cNvPr>
          <p:cNvSpPr txBox="1"/>
          <p:nvPr/>
        </p:nvSpPr>
        <p:spPr>
          <a:xfrm>
            <a:off x="568544" y="2384856"/>
            <a:ext cx="386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2)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음성인식 기능 부재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8BC26-F5BD-48E1-A8A5-A0C281986284}"/>
              </a:ext>
            </a:extLst>
          </p:cNvPr>
          <p:cNvSpPr txBox="1"/>
          <p:nvPr/>
        </p:nvSpPr>
        <p:spPr>
          <a:xfrm>
            <a:off x="568545" y="1587597"/>
            <a:ext cx="386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1)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짧은 초음파 센서의 감지 거리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5D8D-90CB-4CDE-A898-CF341FD9FFE5}"/>
              </a:ext>
            </a:extLst>
          </p:cNvPr>
          <p:cNvSpPr txBox="1"/>
          <p:nvPr/>
        </p:nvSpPr>
        <p:spPr>
          <a:xfrm>
            <a:off x="568544" y="3182087"/>
            <a:ext cx="564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3)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제한된 전력 문제로 인한 기울기 센서 오작동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E3785-1381-4636-88F6-70E0612410A6}"/>
              </a:ext>
            </a:extLst>
          </p:cNvPr>
          <p:cNvSpPr txBox="1"/>
          <p:nvPr/>
        </p:nvSpPr>
        <p:spPr>
          <a:xfrm>
            <a:off x="460330" y="1042183"/>
            <a:ext cx="466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한계점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1F8E5-3D9C-4C59-923C-6446BABED59D}"/>
              </a:ext>
            </a:extLst>
          </p:cNvPr>
          <p:cNvSpPr txBox="1"/>
          <p:nvPr/>
        </p:nvSpPr>
        <p:spPr>
          <a:xfrm>
            <a:off x="568544" y="3979318"/>
            <a:ext cx="421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4)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스마트폰에서의 </a:t>
            </a:r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GPS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수신 오류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FD52D-8841-4F93-8346-E35236C4B5DC}"/>
              </a:ext>
            </a:extLst>
          </p:cNvPr>
          <p:cNvSpPr txBox="1"/>
          <p:nvPr/>
        </p:nvSpPr>
        <p:spPr>
          <a:xfrm>
            <a:off x="568543" y="4776549"/>
            <a:ext cx="421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5)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무선 전력 전송에 대한 효율</a:t>
            </a:r>
          </a:p>
        </p:txBody>
      </p:sp>
    </p:spTree>
    <p:extLst>
      <p:ext uri="{BB962C8B-B14F-4D97-AF65-F5344CB8AC3E}">
        <p14:creationId xmlns:p14="http://schemas.microsoft.com/office/powerpoint/2010/main" val="4199439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4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결론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66E74-A573-4153-BDDB-D584FCD8A35C}"/>
              </a:ext>
            </a:extLst>
          </p:cNvPr>
          <p:cNvSpPr txBox="1"/>
          <p:nvPr/>
        </p:nvSpPr>
        <p:spPr>
          <a:xfrm>
            <a:off x="568544" y="2384856"/>
            <a:ext cx="386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2)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설정한 전화번호 값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8BC26-F5BD-48E1-A8A5-A0C281986284}"/>
              </a:ext>
            </a:extLst>
          </p:cNvPr>
          <p:cNvSpPr txBox="1"/>
          <p:nvPr/>
        </p:nvSpPr>
        <p:spPr>
          <a:xfrm>
            <a:off x="568545" y="1587597"/>
            <a:ext cx="386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1)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전화번호 초기값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5D8D-90CB-4CDE-A898-CF341FD9FFE5}"/>
              </a:ext>
            </a:extLst>
          </p:cNvPr>
          <p:cNvSpPr txBox="1"/>
          <p:nvPr/>
        </p:nvSpPr>
        <p:spPr>
          <a:xfrm>
            <a:off x="568544" y="3182087"/>
            <a:ext cx="552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3)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제한된 전력 문제 해결 및 </a:t>
            </a:r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LED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라이트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E3785-1381-4636-88F6-70E0612410A6}"/>
              </a:ext>
            </a:extLst>
          </p:cNvPr>
          <p:cNvSpPr txBox="1"/>
          <p:nvPr/>
        </p:nvSpPr>
        <p:spPr>
          <a:xfrm>
            <a:off x="460330" y="1042183"/>
            <a:ext cx="466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개선사항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1F8E5-3D9C-4C59-923C-6446BABED59D}"/>
              </a:ext>
            </a:extLst>
          </p:cNvPr>
          <p:cNvSpPr txBox="1"/>
          <p:nvPr/>
        </p:nvSpPr>
        <p:spPr>
          <a:xfrm>
            <a:off x="568544" y="3979318"/>
            <a:ext cx="472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4)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정확한 </a:t>
            </a:r>
            <a:r>
              <a:rPr lang="ko-KR" altLang="en-US" sz="20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소자값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 사용을 통한 회로 구현</a:t>
            </a:r>
          </a:p>
        </p:txBody>
      </p:sp>
    </p:spTree>
    <p:extLst>
      <p:ext uri="{BB962C8B-B14F-4D97-AF65-F5344CB8AC3E}">
        <p14:creationId xmlns:p14="http://schemas.microsoft.com/office/powerpoint/2010/main" val="2714115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0">
            <a:extLst>
              <a:ext uri="{FF2B5EF4-FFF2-40B4-BE49-F238E27FC236}">
                <a16:creationId xmlns:a16="http://schemas.microsoft.com/office/drawing/2014/main" id="{146AF64F-791B-48E5-B1E2-B280FC96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505" y="0"/>
            <a:ext cx="1780344" cy="69247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D15E7B-A072-4C3F-90E5-9A14755C4766}"/>
              </a:ext>
            </a:extLst>
          </p:cNvPr>
          <p:cNvSpPr txBox="1"/>
          <p:nvPr/>
        </p:nvSpPr>
        <p:spPr>
          <a:xfrm>
            <a:off x="4473526" y="1378634"/>
            <a:ext cx="49940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Thanks</a:t>
            </a:r>
          </a:p>
          <a:p>
            <a:endParaRPr lang="en-US" altLang="ko-KR" sz="8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r>
              <a:rPr lang="en-US" altLang="ko-KR" sz="8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Attention!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0DE78-6C4D-4993-AD93-AA946E8A8246}"/>
              </a:ext>
            </a:extLst>
          </p:cNvPr>
          <p:cNvSpPr txBox="1"/>
          <p:nvPr/>
        </p:nvSpPr>
        <p:spPr>
          <a:xfrm>
            <a:off x="5751341" y="2609740"/>
            <a:ext cx="4994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For Your</a:t>
            </a:r>
          </a:p>
        </p:txBody>
      </p:sp>
    </p:spTree>
    <p:extLst>
      <p:ext uri="{BB962C8B-B14F-4D97-AF65-F5344CB8AC3E}">
        <p14:creationId xmlns:p14="http://schemas.microsoft.com/office/powerpoint/2010/main" val="338393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460330" y="1082644"/>
            <a:ext cx="323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모식도 </a:t>
            </a:r>
            <a:r>
              <a:rPr lang="en-US" altLang="ko-KR" sz="20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(Top view)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615F6A-CDF2-44D4-941F-1521618098B2}"/>
              </a:ext>
            </a:extLst>
          </p:cNvPr>
          <p:cNvSpPr/>
          <p:nvPr/>
        </p:nvSpPr>
        <p:spPr>
          <a:xfrm>
            <a:off x="3715957" y="1182442"/>
            <a:ext cx="5943609" cy="5546737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3A97AA66-1957-4AAB-B089-4E4ECF37F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6145" name="_x225920944">
            <a:extLst>
              <a:ext uri="{FF2B5EF4-FFF2-40B4-BE49-F238E27FC236}">
                <a16:creationId xmlns:a16="http://schemas.microsoft.com/office/drawing/2014/main" id="{D1B77326-94BD-4C62-B34C-354CC0AE4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2" y="1305206"/>
            <a:ext cx="5016500" cy="528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30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460330" y="1082644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사전 작동 설명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2" y="1556516"/>
            <a:ext cx="11014900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1) 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초음파 센서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8193" name="_x234947480" descr="EMB000017245a7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2" y="2842321"/>
            <a:ext cx="3734033" cy="318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58F341-DCC5-4021-9299-C5892E98EBAB}"/>
              </a:ext>
            </a:extLst>
          </p:cNvPr>
          <p:cNvSpPr txBox="1"/>
          <p:nvPr/>
        </p:nvSpPr>
        <p:spPr>
          <a:xfrm>
            <a:off x="898937" y="2122095"/>
            <a:ext cx="7851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“HC-SRO4” : 5V, GND, Trig(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초음파 송신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), Echo(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반사된 초음파 수신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)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단자로 구성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센서에서 초음파 송수신에 걸린 시간을 통해 장애물과의 거리를 계산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3860F5-0B10-4F27-A72C-9FA1992967A5}"/>
                  </a:ext>
                </a:extLst>
              </p:cNvPr>
              <p:cNvSpPr txBox="1"/>
              <p:nvPr/>
            </p:nvSpPr>
            <p:spPr>
              <a:xfrm>
                <a:off x="4409951" y="5883707"/>
                <a:ext cx="7211778" cy="606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𝑇𝑋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𝑃𝑜𝑤𝑒𝑟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</m:num>
                            <m:den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10∗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sz="2800" dirty="0">
                  <a:latin typeface="Arial Unicode MS" panose="020B0604020202020204" pitchFamily="50" charset="-127"/>
                  <a:ea typeface="Arial Unicode MS" panose="020B0604020202020204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3860F5-0B10-4F27-A72C-9FA199296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951" y="5883707"/>
                <a:ext cx="7211778" cy="606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77" y="2792416"/>
            <a:ext cx="60674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30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460330" y="10826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사전 작동 설명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2" y="1556516"/>
            <a:ext cx="11014900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2) 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기울기 센서 </a:t>
            </a: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/ </a:t>
            </a:r>
            <a:r>
              <a:rPr kumimoji="1" lang="ko-KR" altLang="en-US" sz="2000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부저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8F341-DCC5-4021-9299-C5892E98EBAB}"/>
              </a:ext>
            </a:extLst>
          </p:cNvPr>
          <p:cNvSpPr txBox="1"/>
          <p:nvPr/>
        </p:nvSpPr>
        <p:spPr>
          <a:xfrm>
            <a:off x="898938" y="2122094"/>
            <a:ext cx="802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기울기 센서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: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기울기 센서 속에 있는 전도성구를 통해 전류의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ON/OFF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를 확인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부저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: </a:t>
            </a:r>
            <a:r>
              <a:rPr lang="ko-KR" altLang="en-US" sz="16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압전효과를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통해 음향을 출력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9217" name="_x230009520" descr="EMB000017245a7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29" y="3148772"/>
            <a:ext cx="3720325" cy="317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kocoafab.cc/data/2016050315113603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68" y="4319482"/>
            <a:ext cx="55816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3demp.com/3dAdmin/files/community/11/120/buzzerD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093" y="241448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10231554" y="2893958"/>
            <a:ext cx="72003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ko-KR" altLang="en-US" sz="2000" b="1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부저</a:t>
            </a:r>
            <a:endParaRPr kumimoji="1" lang="en-US" altLang="ko-KR" sz="2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931073" y="6170800"/>
            <a:ext cx="1999736" cy="50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기울기 센서</a:t>
            </a:r>
            <a:endParaRPr kumimoji="1" lang="en-US" altLang="ko-KR" sz="2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2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460330" y="10826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사전 작동 설명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2" y="1556516"/>
            <a:ext cx="11014900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3) 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조이스틱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8F341-DCC5-4021-9299-C5892E98EBAB}"/>
              </a:ext>
            </a:extLst>
          </p:cNvPr>
          <p:cNvSpPr txBox="1"/>
          <p:nvPr/>
        </p:nvSpPr>
        <p:spPr>
          <a:xfrm>
            <a:off x="898938" y="2122094"/>
            <a:ext cx="8128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움직임에 따라 </a:t>
            </a:r>
            <a:r>
              <a:rPr lang="ko-KR" altLang="en-US" sz="16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저항값이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변하는 가변저항을 이용해 움직임이나 방향 등의 표현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X, Y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축 움직임 및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Z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축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Push (+1ON/OFF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제어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)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가능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0241" name="_x252658400" descr="EMB000017245a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89" y="3024123"/>
            <a:ext cx="3392130" cy="2891161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mblogthumb-phinf.pstatic.net/MjAxNzAyMDRfMTg4/MDAxNDg2MTk3NzY4NzYx.uZ28PDwJllWNGklWXN_3-TV_DQQ8CSheXh1RhZYhBvog.WhimGqDfLExWeXR6GVbnMVT_ul61Xv_3lBa1uqjMVsQg.JPEG.boilmint7/2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87" y="3238896"/>
            <a:ext cx="2410286" cy="309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50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3030D-542A-4045-B326-559C05FCA48A}"/>
              </a:ext>
            </a:extLst>
          </p:cNvPr>
          <p:cNvSpPr txBox="1"/>
          <p:nvPr/>
        </p:nvSpPr>
        <p:spPr>
          <a:xfrm>
            <a:off x="381000" y="35080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ea typeface="나눔스퀘어 ExtraBold" panose="020B0600000101010101" pitchFamily="50" charset="-127"/>
              </a:rPr>
              <a:t>1</a:t>
            </a:r>
            <a:r>
              <a:rPr lang="en-US" altLang="ko-KR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Arial" panose="020B0604020202020204" pitchFamily="34" charset="0"/>
                <a:ea typeface="나눔스퀘어 ExtraBold" panose="020B0600000101010101" pitchFamily="50" charset="-127"/>
              </a:rPr>
              <a:t>시스템 개요</a:t>
            </a:r>
            <a:endParaRPr lang="en-US" altLang="ko-KR" sz="2800" dirty="0">
              <a:latin typeface="Arial" panose="020B06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93475-8C65-45D5-89DE-33C6DFD267BC}"/>
              </a:ext>
            </a:extLst>
          </p:cNvPr>
          <p:cNvSpPr/>
          <p:nvPr/>
        </p:nvSpPr>
        <p:spPr>
          <a:xfrm>
            <a:off x="460330" y="851160"/>
            <a:ext cx="111613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B6B4F-9399-4078-B432-05946C0B700C}"/>
              </a:ext>
            </a:extLst>
          </p:cNvPr>
          <p:cNvSpPr txBox="1"/>
          <p:nvPr/>
        </p:nvSpPr>
        <p:spPr>
          <a:xfrm>
            <a:off x="460330" y="108264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사전 작동 설명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B4286-F57B-4710-8079-7CCDBED4EE7D}"/>
              </a:ext>
            </a:extLst>
          </p:cNvPr>
          <p:cNvSpPr/>
          <p:nvPr/>
        </p:nvSpPr>
        <p:spPr>
          <a:xfrm>
            <a:off x="756732" y="1556516"/>
            <a:ext cx="11014900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kumimoji="1" lang="en-US" altLang="ko-KR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4) </a:t>
            </a:r>
            <a:r>
              <a:rPr kumimoji="1" lang="ko-KR" altLang="en-US" sz="2000" b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블루투스</a:t>
            </a:r>
            <a:r>
              <a:rPr kumimoji="1" lang="ko-KR" altLang="en-US" sz="2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 모듈</a:t>
            </a:r>
            <a:endParaRPr kumimoji="1" lang="en-US" altLang="ko-KR" sz="20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8F341-DCC5-4021-9299-C5892E98EBAB}"/>
              </a:ext>
            </a:extLst>
          </p:cNvPr>
          <p:cNvSpPr txBox="1"/>
          <p:nvPr/>
        </p:nvSpPr>
        <p:spPr>
          <a:xfrm>
            <a:off x="898938" y="2122094"/>
            <a:ext cx="9247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“HC-06” : </a:t>
            </a:r>
            <a:r>
              <a:rPr lang="ko-KR" altLang="en-US" sz="1600" dirty="0" err="1">
                <a:latin typeface="Arial Unicode MS" panose="020B0604020202020204" pitchFamily="50" charset="-127"/>
                <a:ea typeface="Arial Unicode MS" panose="020B0604020202020204" pitchFamily="50" charset="-127"/>
              </a:rPr>
              <a:t>아두이노에서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 시리얼 통신을 이용하여 데이터 값을 주고 받음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약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10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미터 정도에서의 데이터 무선 송수신 가능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/ Android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에서 사용 가능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, IOS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</a:rPr>
              <a:t>에서 사용 불가능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pic>
        <p:nvPicPr>
          <p:cNvPr id="11265" name="_x230009520" descr="EMB000017245a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193" y="3138633"/>
            <a:ext cx="3730697" cy="31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상품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92" y="2923508"/>
            <a:ext cx="342900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12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82C88E5A487EC429FC0F5C020022C71" ma:contentTypeVersion="0" ma:contentTypeDescription="새 문서를 만듭니다." ma:contentTypeScope="" ma:versionID="f31ac1b04015f3150399f3722bf642d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eeb1baeb9d1dbd0f3e2a08e5339877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B7CE30-76C8-4C8E-AE1B-857138B283C6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A783B32-F82C-40AA-B628-C3D22407CC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A0E5D3E-1A90-44DA-A2C3-F0C54B4EE1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1877</Words>
  <Application>Microsoft Office PowerPoint</Application>
  <PresentationFormat>와이드스크린</PresentationFormat>
  <Paragraphs>349</Paragraphs>
  <Slides>48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Arial Unicode MS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skyilsang@o365.skku.edu</dc:creator>
  <cp:lastModifiedBy>skyilsang@o365.skku.edu</cp:lastModifiedBy>
  <cp:revision>2</cp:revision>
  <dcterms:created xsi:type="dcterms:W3CDTF">2021-12-08T13:57:02Z</dcterms:created>
  <dcterms:modified xsi:type="dcterms:W3CDTF">2021-12-08T14:59:33Z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0x010100682C88E5A487EC429FC0F5C020022C71</vt:lpwstr>
  </property>
</Properties>
</file>